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656" r:id="rId2"/>
    <p:sldId id="625" r:id="rId3"/>
    <p:sldId id="657" r:id="rId4"/>
    <p:sldId id="603" r:id="rId5"/>
    <p:sldId id="626" r:id="rId6"/>
    <p:sldId id="602" r:id="rId7"/>
    <p:sldId id="661" r:id="rId8"/>
    <p:sldId id="540" r:id="rId9"/>
    <p:sldId id="654" r:id="rId10"/>
    <p:sldId id="667" r:id="rId11"/>
    <p:sldId id="669" r:id="rId12"/>
    <p:sldId id="641" r:id="rId13"/>
    <p:sldId id="655" r:id="rId14"/>
    <p:sldId id="645" r:id="rId15"/>
    <p:sldId id="671" r:id="rId16"/>
    <p:sldId id="652" r:id="rId17"/>
    <p:sldId id="543" r:id="rId18"/>
    <p:sldId id="629" r:id="rId19"/>
    <p:sldId id="612" r:id="rId20"/>
    <p:sldId id="617" r:id="rId21"/>
    <p:sldId id="635" r:id="rId22"/>
    <p:sldId id="663" r:id="rId23"/>
    <p:sldId id="665" r:id="rId24"/>
    <p:sldId id="666" r:id="rId25"/>
    <p:sldId id="662" r:id="rId26"/>
    <p:sldId id="651" r:id="rId27"/>
    <p:sldId id="650"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FFFFFF"/>
    <a:srgbClr val="5F5F5F"/>
    <a:srgbClr val="DEDFD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85099" autoAdjust="0"/>
  </p:normalViewPr>
  <p:slideViewPr>
    <p:cSldViewPr snapToGrid="0" snapToObjects="1">
      <p:cViewPr varScale="1">
        <p:scale>
          <a:sx n="54" d="100"/>
          <a:sy n="54" d="100"/>
        </p:scale>
        <p:origin x="-1402" y="-72"/>
      </p:cViewPr>
      <p:guideLst>
        <p:guide orient="horz" pos="3944"/>
        <p:guide orient="horz" pos="4043"/>
        <p:guide orient="horz" pos="1202"/>
        <p:guide orient="horz" pos="2162"/>
        <p:guide pos="2966"/>
        <p:guide pos="2780"/>
      </p:guideLst>
    </p:cSldViewPr>
  </p:slideViewPr>
  <p:outlineViewPr>
    <p:cViewPr>
      <p:scale>
        <a:sx n="33" d="100"/>
        <a:sy n="33" d="100"/>
      </p:scale>
      <p:origin x="0" y="-1136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0E14D-1123-45A3-A0A9-FB4FBFBA214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F0A94EC-7CC2-46BE-B4C5-8566FA91EAE9}">
      <dgm:prSet phldrT="[Text]"/>
      <dgm:spPr/>
      <dgm:t>
        <a:bodyPr/>
        <a:lstStyle/>
        <a:p>
          <a:r>
            <a:rPr lang="en-GB" dirty="0" smtClean="0"/>
            <a:t>1</a:t>
          </a:r>
          <a:endParaRPr lang="en-GB" dirty="0"/>
        </a:p>
      </dgm:t>
    </dgm:pt>
    <dgm:pt modelId="{C06EA9C3-175A-4F7A-88D6-B5CFADFEFFD0}" type="parTrans" cxnId="{7818856E-B3C0-428A-8E98-CB144FD2D821}">
      <dgm:prSet/>
      <dgm:spPr/>
      <dgm:t>
        <a:bodyPr/>
        <a:lstStyle/>
        <a:p>
          <a:endParaRPr lang="en-GB"/>
        </a:p>
      </dgm:t>
    </dgm:pt>
    <dgm:pt modelId="{D668C9BB-9A94-4BB4-8B77-50C0436553B0}" type="sibTrans" cxnId="{7818856E-B3C0-428A-8E98-CB144FD2D821}">
      <dgm:prSet/>
      <dgm:spPr/>
      <dgm:t>
        <a:bodyPr/>
        <a:lstStyle/>
        <a:p>
          <a:endParaRPr lang="en-GB"/>
        </a:p>
      </dgm:t>
    </dgm:pt>
    <dgm:pt modelId="{4136AFC5-D573-44B7-8E3E-C0DB45126E67}">
      <dgm:prSet phldrT="[Text]"/>
      <dgm:spPr/>
      <dgm:t>
        <a:bodyPr/>
        <a:lstStyle/>
        <a:p>
          <a:r>
            <a:rPr lang="en-GB" b="1" dirty="0" smtClean="0"/>
            <a:t>Session 1</a:t>
          </a:r>
          <a:endParaRPr lang="en-GB" b="1" dirty="0"/>
        </a:p>
      </dgm:t>
    </dgm:pt>
    <dgm:pt modelId="{7BA1A380-7EFE-4D3C-9953-88FA931689C1}" type="parTrans" cxnId="{EC2D5098-710D-4D34-A9AC-F7810C738100}">
      <dgm:prSet/>
      <dgm:spPr/>
      <dgm:t>
        <a:bodyPr/>
        <a:lstStyle/>
        <a:p>
          <a:endParaRPr lang="en-GB"/>
        </a:p>
      </dgm:t>
    </dgm:pt>
    <dgm:pt modelId="{A869826A-B46E-49B5-B547-4D23AC639115}" type="sibTrans" cxnId="{EC2D5098-710D-4D34-A9AC-F7810C738100}">
      <dgm:prSet/>
      <dgm:spPr/>
      <dgm:t>
        <a:bodyPr/>
        <a:lstStyle/>
        <a:p>
          <a:endParaRPr lang="en-GB"/>
        </a:p>
      </dgm:t>
    </dgm:pt>
    <dgm:pt modelId="{42866D18-B934-4214-8255-B699B006B811}">
      <dgm:prSet phldrT="[Text]"/>
      <dgm:spPr/>
      <dgm:t>
        <a:bodyPr/>
        <a:lstStyle/>
        <a:p>
          <a:r>
            <a:rPr lang="en-GB" dirty="0" smtClean="0"/>
            <a:t>Improving injecting techniques, good vein care</a:t>
          </a:r>
          <a:endParaRPr lang="en-GB" dirty="0"/>
        </a:p>
      </dgm:t>
    </dgm:pt>
    <dgm:pt modelId="{15F21A8F-EFA3-4DE3-9C24-99A06E00C8D8}" type="parTrans" cxnId="{5A80F7ED-EB05-4787-ADAB-D4928DC95B5E}">
      <dgm:prSet/>
      <dgm:spPr/>
      <dgm:t>
        <a:bodyPr/>
        <a:lstStyle/>
        <a:p>
          <a:endParaRPr lang="en-GB"/>
        </a:p>
      </dgm:t>
    </dgm:pt>
    <dgm:pt modelId="{1F4F765D-F15B-4B54-8EF0-20DB7D1F9857}" type="sibTrans" cxnId="{5A80F7ED-EB05-4787-ADAB-D4928DC95B5E}">
      <dgm:prSet/>
      <dgm:spPr/>
      <dgm:t>
        <a:bodyPr/>
        <a:lstStyle/>
        <a:p>
          <a:endParaRPr lang="en-GB"/>
        </a:p>
      </dgm:t>
    </dgm:pt>
    <dgm:pt modelId="{FB48D137-00C2-4D4C-98A5-322FAB475AF1}">
      <dgm:prSet phldrT="[Text]"/>
      <dgm:spPr/>
      <dgm:t>
        <a:bodyPr/>
        <a:lstStyle/>
        <a:p>
          <a:r>
            <a:rPr lang="en-GB" dirty="0" smtClean="0"/>
            <a:t>2</a:t>
          </a:r>
          <a:endParaRPr lang="en-GB" dirty="0"/>
        </a:p>
      </dgm:t>
    </dgm:pt>
    <dgm:pt modelId="{DD461A1D-FF4F-4B70-8DFE-2EBFE88A3C9A}" type="parTrans" cxnId="{024CA09C-865B-4D10-AFD5-9D37A50146F2}">
      <dgm:prSet/>
      <dgm:spPr/>
      <dgm:t>
        <a:bodyPr/>
        <a:lstStyle/>
        <a:p>
          <a:endParaRPr lang="en-GB"/>
        </a:p>
      </dgm:t>
    </dgm:pt>
    <dgm:pt modelId="{83548B29-7F59-4427-805F-3F6E1A46E832}" type="sibTrans" cxnId="{024CA09C-865B-4D10-AFD5-9D37A50146F2}">
      <dgm:prSet/>
      <dgm:spPr/>
      <dgm:t>
        <a:bodyPr/>
        <a:lstStyle/>
        <a:p>
          <a:endParaRPr lang="en-GB"/>
        </a:p>
      </dgm:t>
    </dgm:pt>
    <dgm:pt modelId="{96A14E58-A3B7-46B3-87EA-9138DA95E98C}">
      <dgm:prSet phldrT="[Text]"/>
      <dgm:spPr/>
      <dgm:t>
        <a:bodyPr/>
        <a:lstStyle/>
        <a:p>
          <a:r>
            <a:rPr lang="en-GB" b="1" dirty="0" smtClean="0"/>
            <a:t>Session 2</a:t>
          </a:r>
          <a:endParaRPr lang="en-GB" dirty="0"/>
        </a:p>
      </dgm:t>
    </dgm:pt>
    <dgm:pt modelId="{17A2295C-34E7-4A24-8C66-0AFE6D13FCCD}" type="parTrans" cxnId="{93E7DADD-55A0-4E6F-B164-0DAD77742769}">
      <dgm:prSet/>
      <dgm:spPr/>
      <dgm:t>
        <a:bodyPr/>
        <a:lstStyle/>
        <a:p>
          <a:endParaRPr lang="en-GB"/>
        </a:p>
      </dgm:t>
    </dgm:pt>
    <dgm:pt modelId="{C4AAF898-08D9-447C-A61C-19C1333FC1A8}" type="sibTrans" cxnId="{93E7DADD-55A0-4E6F-B164-0DAD77742769}">
      <dgm:prSet/>
      <dgm:spPr/>
      <dgm:t>
        <a:bodyPr/>
        <a:lstStyle/>
        <a:p>
          <a:endParaRPr lang="en-GB"/>
        </a:p>
      </dgm:t>
    </dgm:pt>
    <dgm:pt modelId="{73D4E55B-82F2-4C9A-A514-01423293102C}">
      <dgm:prSet phldrT="[Text]"/>
      <dgm:spPr/>
      <dgm:t>
        <a:bodyPr/>
        <a:lstStyle/>
        <a:p>
          <a:r>
            <a:rPr lang="en-GB" dirty="0" smtClean="0"/>
            <a:t>Planning for risk situations</a:t>
          </a:r>
          <a:endParaRPr lang="en-GB" dirty="0"/>
        </a:p>
      </dgm:t>
    </dgm:pt>
    <dgm:pt modelId="{BBFEE871-B481-450E-A2E8-A9640C8C8DD9}" type="parTrans" cxnId="{AA89212F-76C4-4CA9-A5D8-228CD0F1CBDF}">
      <dgm:prSet/>
      <dgm:spPr/>
      <dgm:t>
        <a:bodyPr/>
        <a:lstStyle/>
        <a:p>
          <a:endParaRPr lang="en-GB"/>
        </a:p>
      </dgm:t>
    </dgm:pt>
    <dgm:pt modelId="{468701AB-C2FF-4F75-B86F-5881A5564F81}" type="sibTrans" cxnId="{AA89212F-76C4-4CA9-A5D8-228CD0F1CBDF}">
      <dgm:prSet/>
      <dgm:spPr/>
      <dgm:t>
        <a:bodyPr/>
        <a:lstStyle/>
        <a:p>
          <a:endParaRPr lang="en-GB"/>
        </a:p>
      </dgm:t>
    </dgm:pt>
    <dgm:pt modelId="{1B027337-343E-46F7-A935-E5E189BF96F0}">
      <dgm:prSet phldrT="[Text]"/>
      <dgm:spPr/>
      <dgm:t>
        <a:bodyPr/>
        <a:lstStyle/>
        <a:p>
          <a:r>
            <a:rPr lang="en-GB" dirty="0" smtClean="0"/>
            <a:t>3</a:t>
          </a:r>
          <a:endParaRPr lang="en-GB" dirty="0"/>
        </a:p>
      </dgm:t>
    </dgm:pt>
    <dgm:pt modelId="{F05A0676-8CDD-40D0-8E80-B550F253818C}" type="parTrans" cxnId="{0F8CFCD6-4BD9-4347-A270-029115BEEC23}">
      <dgm:prSet/>
      <dgm:spPr/>
      <dgm:t>
        <a:bodyPr/>
        <a:lstStyle/>
        <a:p>
          <a:endParaRPr lang="en-GB"/>
        </a:p>
      </dgm:t>
    </dgm:pt>
    <dgm:pt modelId="{08BBD32E-236D-4833-A1A9-230BFF393D03}" type="sibTrans" cxnId="{0F8CFCD6-4BD9-4347-A270-029115BEEC23}">
      <dgm:prSet/>
      <dgm:spPr/>
      <dgm:t>
        <a:bodyPr/>
        <a:lstStyle/>
        <a:p>
          <a:endParaRPr lang="en-GB"/>
        </a:p>
      </dgm:t>
    </dgm:pt>
    <dgm:pt modelId="{86B5B249-DF0E-4D69-B409-C54E10D6D7E8}">
      <dgm:prSet phldrT="[Text]"/>
      <dgm:spPr/>
      <dgm:t>
        <a:bodyPr/>
        <a:lstStyle/>
        <a:p>
          <a:r>
            <a:rPr lang="en-GB" b="1" dirty="0" smtClean="0"/>
            <a:t>Session 3</a:t>
          </a:r>
          <a:endParaRPr lang="en-GB" dirty="0"/>
        </a:p>
      </dgm:t>
    </dgm:pt>
    <dgm:pt modelId="{AEBDE629-E24F-4CAA-83B1-3574A2D483FA}" type="parTrans" cxnId="{CC0A2B50-85E8-4855-BF43-1F5477563442}">
      <dgm:prSet/>
      <dgm:spPr/>
      <dgm:t>
        <a:bodyPr/>
        <a:lstStyle/>
        <a:p>
          <a:endParaRPr lang="en-GB"/>
        </a:p>
      </dgm:t>
    </dgm:pt>
    <dgm:pt modelId="{DC913D22-53CA-46FF-A38B-3840D713BAB2}" type="sibTrans" cxnId="{CC0A2B50-85E8-4855-BF43-1F5477563442}">
      <dgm:prSet/>
      <dgm:spPr/>
      <dgm:t>
        <a:bodyPr/>
        <a:lstStyle/>
        <a:p>
          <a:endParaRPr lang="en-GB"/>
        </a:p>
      </dgm:t>
    </dgm:pt>
    <dgm:pt modelId="{BD4FA0A5-3175-4353-A956-64E516681694}">
      <dgm:prSet phldrT="[Text]"/>
      <dgm:spPr/>
      <dgm:t>
        <a:bodyPr/>
        <a:lstStyle/>
        <a:p>
          <a:r>
            <a:rPr lang="en-GB" dirty="0" smtClean="0"/>
            <a:t>Understanding BBV transmission risks</a:t>
          </a:r>
          <a:endParaRPr lang="en-GB" dirty="0"/>
        </a:p>
      </dgm:t>
    </dgm:pt>
    <dgm:pt modelId="{72DD4AF7-FE4C-4CA2-ABED-3FFAB1A98A05}" type="parTrans" cxnId="{C7229DCA-4B2F-4852-9AD5-E60F1308BB1E}">
      <dgm:prSet/>
      <dgm:spPr/>
      <dgm:t>
        <a:bodyPr/>
        <a:lstStyle/>
        <a:p>
          <a:endParaRPr lang="en-GB"/>
        </a:p>
      </dgm:t>
    </dgm:pt>
    <dgm:pt modelId="{FDA6E451-F9CF-40B5-9AB9-F3BB8040F6CC}" type="sibTrans" cxnId="{C7229DCA-4B2F-4852-9AD5-E60F1308BB1E}">
      <dgm:prSet/>
      <dgm:spPr/>
      <dgm:t>
        <a:bodyPr/>
        <a:lstStyle/>
        <a:p>
          <a:endParaRPr lang="en-GB"/>
        </a:p>
      </dgm:t>
    </dgm:pt>
    <dgm:pt modelId="{D57C48A9-8EF6-4B13-ACD1-978489C8A710}" type="pres">
      <dgm:prSet presAssocID="{EDA0E14D-1123-45A3-A0A9-FB4FBFBA2142}" presName="linearFlow" presStyleCnt="0">
        <dgm:presLayoutVars>
          <dgm:dir/>
          <dgm:animLvl val="lvl"/>
          <dgm:resizeHandles val="exact"/>
        </dgm:presLayoutVars>
      </dgm:prSet>
      <dgm:spPr/>
      <dgm:t>
        <a:bodyPr/>
        <a:lstStyle/>
        <a:p>
          <a:endParaRPr lang="en-GB"/>
        </a:p>
      </dgm:t>
    </dgm:pt>
    <dgm:pt modelId="{5E4D3718-AB92-4BCC-940F-EBEEFCE26D3F}" type="pres">
      <dgm:prSet presAssocID="{3F0A94EC-7CC2-46BE-B4C5-8566FA91EAE9}" presName="composite" presStyleCnt="0"/>
      <dgm:spPr/>
    </dgm:pt>
    <dgm:pt modelId="{ED28B5B7-58A3-48A1-95FD-0F26DB8182C2}" type="pres">
      <dgm:prSet presAssocID="{3F0A94EC-7CC2-46BE-B4C5-8566FA91EAE9}" presName="parentText" presStyleLbl="alignNode1" presStyleIdx="0" presStyleCnt="3">
        <dgm:presLayoutVars>
          <dgm:chMax val="1"/>
          <dgm:bulletEnabled val="1"/>
        </dgm:presLayoutVars>
      </dgm:prSet>
      <dgm:spPr/>
      <dgm:t>
        <a:bodyPr/>
        <a:lstStyle/>
        <a:p>
          <a:endParaRPr lang="en-GB"/>
        </a:p>
      </dgm:t>
    </dgm:pt>
    <dgm:pt modelId="{2E1C3EAA-0A75-477E-B59A-5C11BB1E24D2}" type="pres">
      <dgm:prSet presAssocID="{3F0A94EC-7CC2-46BE-B4C5-8566FA91EAE9}" presName="descendantText" presStyleLbl="alignAcc1" presStyleIdx="0" presStyleCnt="3">
        <dgm:presLayoutVars>
          <dgm:bulletEnabled val="1"/>
        </dgm:presLayoutVars>
      </dgm:prSet>
      <dgm:spPr/>
      <dgm:t>
        <a:bodyPr/>
        <a:lstStyle/>
        <a:p>
          <a:endParaRPr lang="en-GB"/>
        </a:p>
      </dgm:t>
    </dgm:pt>
    <dgm:pt modelId="{035034C6-DAF7-4B8A-828E-A9C4C11393B9}" type="pres">
      <dgm:prSet presAssocID="{D668C9BB-9A94-4BB4-8B77-50C0436553B0}" presName="sp" presStyleCnt="0"/>
      <dgm:spPr/>
    </dgm:pt>
    <dgm:pt modelId="{898D2C75-BF8B-4371-9D1B-EB97C2D1217E}" type="pres">
      <dgm:prSet presAssocID="{FB48D137-00C2-4D4C-98A5-322FAB475AF1}" presName="composite" presStyleCnt="0"/>
      <dgm:spPr/>
    </dgm:pt>
    <dgm:pt modelId="{D20BEAD4-9A52-4DC4-93DF-48F5497B1F16}" type="pres">
      <dgm:prSet presAssocID="{FB48D137-00C2-4D4C-98A5-322FAB475AF1}" presName="parentText" presStyleLbl="alignNode1" presStyleIdx="1" presStyleCnt="3">
        <dgm:presLayoutVars>
          <dgm:chMax val="1"/>
          <dgm:bulletEnabled val="1"/>
        </dgm:presLayoutVars>
      </dgm:prSet>
      <dgm:spPr/>
      <dgm:t>
        <a:bodyPr/>
        <a:lstStyle/>
        <a:p>
          <a:endParaRPr lang="en-GB"/>
        </a:p>
      </dgm:t>
    </dgm:pt>
    <dgm:pt modelId="{0DE009D0-2269-4E9F-9AA1-FA29812C0678}" type="pres">
      <dgm:prSet presAssocID="{FB48D137-00C2-4D4C-98A5-322FAB475AF1}" presName="descendantText" presStyleLbl="alignAcc1" presStyleIdx="1" presStyleCnt="3">
        <dgm:presLayoutVars>
          <dgm:bulletEnabled val="1"/>
        </dgm:presLayoutVars>
      </dgm:prSet>
      <dgm:spPr/>
      <dgm:t>
        <a:bodyPr/>
        <a:lstStyle/>
        <a:p>
          <a:endParaRPr lang="en-GB"/>
        </a:p>
      </dgm:t>
    </dgm:pt>
    <dgm:pt modelId="{EA16CFD1-27C3-4D04-90E0-D6E095302E33}" type="pres">
      <dgm:prSet presAssocID="{83548B29-7F59-4427-805F-3F6E1A46E832}" presName="sp" presStyleCnt="0"/>
      <dgm:spPr/>
    </dgm:pt>
    <dgm:pt modelId="{3E6FD431-79C3-4E2F-BD7D-F036595364FD}" type="pres">
      <dgm:prSet presAssocID="{1B027337-343E-46F7-A935-E5E189BF96F0}" presName="composite" presStyleCnt="0"/>
      <dgm:spPr/>
    </dgm:pt>
    <dgm:pt modelId="{3D9D2783-22CF-41B4-A249-19E0E5123A76}" type="pres">
      <dgm:prSet presAssocID="{1B027337-343E-46F7-A935-E5E189BF96F0}" presName="parentText" presStyleLbl="alignNode1" presStyleIdx="2" presStyleCnt="3">
        <dgm:presLayoutVars>
          <dgm:chMax val="1"/>
          <dgm:bulletEnabled val="1"/>
        </dgm:presLayoutVars>
      </dgm:prSet>
      <dgm:spPr/>
      <dgm:t>
        <a:bodyPr/>
        <a:lstStyle/>
        <a:p>
          <a:endParaRPr lang="en-GB"/>
        </a:p>
      </dgm:t>
    </dgm:pt>
    <dgm:pt modelId="{7583DB73-9A26-42F5-8D5F-BE406AF3F37B}" type="pres">
      <dgm:prSet presAssocID="{1B027337-343E-46F7-A935-E5E189BF96F0}" presName="descendantText" presStyleLbl="alignAcc1" presStyleIdx="2" presStyleCnt="3">
        <dgm:presLayoutVars>
          <dgm:bulletEnabled val="1"/>
        </dgm:presLayoutVars>
      </dgm:prSet>
      <dgm:spPr/>
      <dgm:t>
        <a:bodyPr/>
        <a:lstStyle/>
        <a:p>
          <a:endParaRPr lang="en-GB"/>
        </a:p>
      </dgm:t>
    </dgm:pt>
  </dgm:ptLst>
  <dgm:cxnLst>
    <dgm:cxn modelId="{0F8CFCD6-4BD9-4347-A270-029115BEEC23}" srcId="{EDA0E14D-1123-45A3-A0A9-FB4FBFBA2142}" destId="{1B027337-343E-46F7-A935-E5E189BF96F0}" srcOrd="2" destOrd="0" parTransId="{F05A0676-8CDD-40D0-8E80-B550F253818C}" sibTransId="{08BBD32E-236D-4833-A1A9-230BFF393D03}"/>
    <dgm:cxn modelId="{EC2D5098-710D-4D34-A9AC-F7810C738100}" srcId="{3F0A94EC-7CC2-46BE-B4C5-8566FA91EAE9}" destId="{4136AFC5-D573-44B7-8E3E-C0DB45126E67}" srcOrd="0" destOrd="0" parTransId="{7BA1A380-7EFE-4D3C-9953-88FA931689C1}" sibTransId="{A869826A-B46E-49B5-B547-4D23AC639115}"/>
    <dgm:cxn modelId="{4A89415A-7ED5-4EFC-BB02-6533A9E973CA}" type="presOf" srcId="{BD4FA0A5-3175-4353-A956-64E516681694}" destId="{7583DB73-9A26-42F5-8D5F-BE406AF3F37B}" srcOrd="0" destOrd="1" presId="urn:microsoft.com/office/officeart/2005/8/layout/chevron2"/>
    <dgm:cxn modelId="{A05D9098-192B-4C82-A2DF-AE1D3ECFE380}" type="presOf" srcId="{86B5B249-DF0E-4D69-B409-C54E10D6D7E8}" destId="{7583DB73-9A26-42F5-8D5F-BE406AF3F37B}" srcOrd="0" destOrd="0" presId="urn:microsoft.com/office/officeart/2005/8/layout/chevron2"/>
    <dgm:cxn modelId="{93E7DADD-55A0-4E6F-B164-0DAD77742769}" srcId="{FB48D137-00C2-4D4C-98A5-322FAB475AF1}" destId="{96A14E58-A3B7-46B3-87EA-9138DA95E98C}" srcOrd="0" destOrd="0" parTransId="{17A2295C-34E7-4A24-8C66-0AFE6D13FCCD}" sibTransId="{C4AAF898-08D9-447C-A61C-19C1333FC1A8}"/>
    <dgm:cxn modelId="{2B129989-AB23-4C15-A4EE-9EFD4BCFF546}" type="presOf" srcId="{3F0A94EC-7CC2-46BE-B4C5-8566FA91EAE9}" destId="{ED28B5B7-58A3-48A1-95FD-0F26DB8182C2}" srcOrd="0" destOrd="0" presId="urn:microsoft.com/office/officeart/2005/8/layout/chevron2"/>
    <dgm:cxn modelId="{5A80F7ED-EB05-4787-ADAB-D4928DC95B5E}" srcId="{3F0A94EC-7CC2-46BE-B4C5-8566FA91EAE9}" destId="{42866D18-B934-4214-8255-B699B006B811}" srcOrd="1" destOrd="0" parTransId="{15F21A8F-EFA3-4DE3-9C24-99A06E00C8D8}" sibTransId="{1F4F765D-F15B-4B54-8EF0-20DB7D1F9857}"/>
    <dgm:cxn modelId="{1A264332-CDDB-413E-B211-79CD3DCC4018}" type="presOf" srcId="{4136AFC5-D573-44B7-8E3E-C0DB45126E67}" destId="{2E1C3EAA-0A75-477E-B59A-5C11BB1E24D2}" srcOrd="0" destOrd="0" presId="urn:microsoft.com/office/officeart/2005/8/layout/chevron2"/>
    <dgm:cxn modelId="{CC0A2B50-85E8-4855-BF43-1F5477563442}" srcId="{1B027337-343E-46F7-A935-E5E189BF96F0}" destId="{86B5B249-DF0E-4D69-B409-C54E10D6D7E8}" srcOrd="0" destOrd="0" parTransId="{AEBDE629-E24F-4CAA-83B1-3574A2D483FA}" sibTransId="{DC913D22-53CA-46FF-A38B-3840D713BAB2}"/>
    <dgm:cxn modelId="{4BB95B20-0D69-461E-91AB-B77B709DCAD8}" type="presOf" srcId="{96A14E58-A3B7-46B3-87EA-9138DA95E98C}" destId="{0DE009D0-2269-4E9F-9AA1-FA29812C0678}" srcOrd="0" destOrd="0" presId="urn:microsoft.com/office/officeart/2005/8/layout/chevron2"/>
    <dgm:cxn modelId="{7818856E-B3C0-428A-8E98-CB144FD2D821}" srcId="{EDA0E14D-1123-45A3-A0A9-FB4FBFBA2142}" destId="{3F0A94EC-7CC2-46BE-B4C5-8566FA91EAE9}" srcOrd="0" destOrd="0" parTransId="{C06EA9C3-175A-4F7A-88D6-B5CFADFEFFD0}" sibTransId="{D668C9BB-9A94-4BB4-8B77-50C0436553B0}"/>
    <dgm:cxn modelId="{32C56927-50FD-4F42-A862-CC9D5063BACB}" type="presOf" srcId="{42866D18-B934-4214-8255-B699B006B811}" destId="{2E1C3EAA-0A75-477E-B59A-5C11BB1E24D2}" srcOrd="0" destOrd="1" presId="urn:microsoft.com/office/officeart/2005/8/layout/chevron2"/>
    <dgm:cxn modelId="{92594AB7-37E5-4309-874E-64478651554B}" type="presOf" srcId="{73D4E55B-82F2-4C9A-A514-01423293102C}" destId="{0DE009D0-2269-4E9F-9AA1-FA29812C0678}" srcOrd="0" destOrd="1" presId="urn:microsoft.com/office/officeart/2005/8/layout/chevron2"/>
    <dgm:cxn modelId="{14C9A373-D110-4219-A747-E404C1A4407A}" type="presOf" srcId="{FB48D137-00C2-4D4C-98A5-322FAB475AF1}" destId="{D20BEAD4-9A52-4DC4-93DF-48F5497B1F16}" srcOrd="0" destOrd="0" presId="urn:microsoft.com/office/officeart/2005/8/layout/chevron2"/>
    <dgm:cxn modelId="{AA89212F-76C4-4CA9-A5D8-228CD0F1CBDF}" srcId="{FB48D137-00C2-4D4C-98A5-322FAB475AF1}" destId="{73D4E55B-82F2-4C9A-A514-01423293102C}" srcOrd="1" destOrd="0" parTransId="{BBFEE871-B481-450E-A2E8-A9640C8C8DD9}" sibTransId="{468701AB-C2FF-4F75-B86F-5881A5564F81}"/>
    <dgm:cxn modelId="{F1E65459-4E9E-4984-B16F-1D74C1CDD089}" type="presOf" srcId="{EDA0E14D-1123-45A3-A0A9-FB4FBFBA2142}" destId="{D57C48A9-8EF6-4B13-ACD1-978489C8A710}" srcOrd="0" destOrd="0" presId="urn:microsoft.com/office/officeart/2005/8/layout/chevron2"/>
    <dgm:cxn modelId="{C7229DCA-4B2F-4852-9AD5-E60F1308BB1E}" srcId="{1B027337-343E-46F7-A935-E5E189BF96F0}" destId="{BD4FA0A5-3175-4353-A956-64E516681694}" srcOrd="1" destOrd="0" parTransId="{72DD4AF7-FE4C-4CA2-ABED-3FFAB1A98A05}" sibTransId="{FDA6E451-F9CF-40B5-9AB9-F3BB8040F6CC}"/>
    <dgm:cxn modelId="{AFDC618C-8AB0-49FF-A7C3-3C36140BA475}" type="presOf" srcId="{1B027337-343E-46F7-A935-E5E189BF96F0}" destId="{3D9D2783-22CF-41B4-A249-19E0E5123A76}" srcOrd="0" destOrd="0" presId="urn:microsoft.com/office/officeart/2005/8/layout/chevron2"/>
    <dgm:cxn modelId="{024CA09C-865B-4D10-AFD5-9D37A50146F2}" srcId="{EDA0E14D-1123-45A3-A0A9-FB4FBFBA2142}" destId="{FB48D137-00C2-4D4C-98A5-322FAB475AF1}" srcOrd="1" destOrd="0" parTransId="{DD461A1D-FF4F-4B70-8DFE-2EBFE88A3C9A}" sibTransId="{83548B29-7F59-4427-805F-3F6E1A46E832}"/>
    <dgm:cxn modelId="{B7DD47F6-50C9-475C-90E5-BC241475BC65}" type="presParOf" srcId="{D57C48A9-8EF6-4B13-ACD1-978489C8A710}" destId="{5E4D3718-AB92-4BCC-940F-EBEEFCE26D3F}" srcOrd="0" destOrd="0" presId="urn:microsoft.com/office/officeart/2005/8/layout/chevron2"/>
    <dgm:cxn modelId="{7BE0A463-3601-4104-B2CE-A1AE3C35B267}" type="presParOf" srcId="{5E4D3718-AB92-4BCC-940F-EBEEFCE26D3F}" destId="{ED28B5B7-58A3-48A1-95FD-0F26DB8182C2}" srcOrd="0" destOrd="0" presId="urn:microsoft.com/office/officeart/2005/8/layout/chevron2"/>
    <dgm:cxn modelId="{E89239CC-F4FA-46EA-B4EC-EB27665C2D29}" type="presParOf" srcId="{5E4D3718-AB92-4BCC-940F-EBEEFCE26D3F}" destId="{2E1C3EAA-0A75-477E-B59A-5C11BB1E24D2}" srcOrd="1" destOrd="0" presId="urn:microsoft.com/office/officeart/2005/8/layout/chevron2"/>
    <dgm:cxn modelId="{F3E76928-5ECC-4E56-A100-0522B9117784}" type="presParOf" srcId="{D57C48A9-8EF6-4B13-ACD1-978489C8A710}" destId="{035034C6-DAF7-4B8A-828E-A9C4C11393B9}" srcOrd="1" destOrd="0" presId="urn:microsoft.com/office/officeart/2005/8/layout/chevron2"/>
    <dgm:cxn modelId="{95E7E152-F5A9-4B06-8C7D-322D5C130467}" type="presParOf" srcId="{D57C48A9-8EF6-4B13-ACD1-978489C8A710}" destId="{898D2C75-BF8B-4371-9D1B-EB97C2D1217E}" srcOrd="2" destOrd="0" presId="urn:microsoft.com/office/officeart/2005/8/layout/chevron2"/>
    <dgm:cxn modelId="{9B95A119-081A-416F-80A5-69535E66CEA8}" type="presParOf" srcId="{898D2C75-BF8B-4371-9D1B-EB97C2D1217E}" destId="{D20BEAD4-9A52-4DC4-93DF-48F5497B1F16}" srcOrd="0" destOrd="0" presId="urn:microsoft.com/office/officeart/2005/8/layout/chevron2"/>
    <dgm:cxn modelId="{078DEF61-ADD3-4F20-8148-58C05B682F34}" type="presParOf" srcId="{898D2C75-BF8B-4371-9D1B-EB97C2D1217E}" destId="{0DE009D0-2269-4E9F-9AA1-FA29812C0678}" srcOrd="1" destOrd="0" presId="urn:microsoft.com/office/officeart/2005/8/layout/chevron2"/>
    <dgm:cxn modelId="{FC51B86A-3B65-48E0-BEDB-6E4152E23FF2}" type="presParOf" srcId="{D57C48A9-8EF6-4B13-ACD1-978489C8A710}" destId="{EA16CFD1-27C3-4D04-90E0-D6E095302E33}" srcOrd="3" destOrd="0" presId="urn:microsoft.com/office/officeart/2005/8/layout/chevron2"/>
    <dgm:cxn modelId="{0145D3F7-A8FB-4C20-A896-A2687C7C96CF}" type="presParOf" srcId="{D57C48A9-8EF6-4B13-ACD1-978489C8A710}" destId="{3E6FD431-79C3-4E2F-BD7D-F036595364FD}" srcOrd="4" destOrd="0" presId="urn:microsoft.com/office/officeart/2005/8/layout/chevron2"/>
    <dgm:cxn modelId="{DBA8DA6A-2E35-490B-9C73-68FA76A4851A}" type="presParOf" srcId="{3E6FD431-79C3-4E2F-BD7D-F036595364FD}" destId="{3D9D2783-22CF-41B4-A249-19E0E5123A76}" srcOrd="0" destOrd="0" presId="urn:microsoft.com/office/officeart/2005/8/layout/chevron2"/>
    <dgm:cxn modelId="{F5334829-338C-460B-9BF4-838A244B86B8}" type="presParOf" srcId="{3E6FD431-79C3-4E2F-BD7D-F036595364FD}" destId="{7583DB73-9A26-42F5-8D5F-BE406AF3F37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28B5B7-58A3-48A1-95FD-0F26DB8182C2}">
      <dsp:nvSpPr>
        <dsp:cNvPr id="0" name=""/>
        <dsp:cNvSpPr/>
      </dsp:nvSpPr>
      <dsp:spPr>
        <a:xfrm rot="5400000">
          <a:off x="-184442" y="186031"/>
          <a:ext cx="1229617" cy="860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1</a:t>
          </a:r>
          <a:endParaRPr lang="en-GB" sz="2400" kern="1200" dirty="0"/>
        </a:p>
      </dsp:txBody>
      <dsp:txXfrm rot="5400000">
        <a:off x="-184442" y="186031"/>
        <a:ext cx="1229617" cy="860732"/>
      </dsp:txXfrm>
    </dsp:sp>
    <dsp:sp modelId="{2E1C3EAA-0A75-477E-B59A-5C11BB1E24D2}">
      <dsp:nvSpPr>
        <dsp:cNvPr id="0" name=""/>
        <dsp:cNvSpPr/>
      </dsp:nvSpPr>
      <dsp:spPr>
        <a:xfrm rot="5400000">
          <a:off x="4092200" y="-3229879"/>
          <a:ext cx="799251" cy="7262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1" kern="1200" dirty="0" smtClean="0"/>
            <a:t>Session 1</a:t>
          </a:r>
          <a:endParaRPr lang="en-GB" sz="2200" b="1" kern="1200" dirty="0"/>
        </a:p>
        <a:p>
          <a:pPr marL="228600" lvl="1" indent="-228600" algn="l" defTabSz="977900">
            <a:lnSpc>
              <a:spcPct val="90000"/>
            </a:lnSpc>
            <a:spcBef>
              <a:spcPct val="0"/>
            </a:spcBef>
            <a:spcAft>
              <a:spcPct val="15000"/>
            </a:spcAft>
            <a:buChar char="••"/>
          </a:pPr>
          <a:r>
            <a:rPr lang="en-GB" sz="2200" kern="1200" dirty="0" smtClean="0"/>
            <a:t>Improving injecting techniques, good vein care</a:t>
          </a:r>
          <a:endParaRPr lang="en-GB" sz="2200" kern="1200" dirty="0"/>
        </a:p>
      </dsp:txBody>
      <dsp:txXfrm rot="5400000">
        <a:off x="4092200" y="-3229879"/>
        <a:ext cx="799251" cy="7262187"/>
      </dsp:txXfrm>
    </dsp:sp>
    <dsp:sp modelId="{D20BEAD4-9A52-4DC4-93DF-48F5497B1F16}">
      <dsp:nvSpPr>
        <dsp:cNvPr id="0" name=""/>
        <dsp:cNvSpPr/>
      </dsp:nvSpPr>
      <dsp:spPr>
        <a:xfrm rot="5400000">
          <a:off x="-184442" y="1215553"/>
          <a:ext cx="1229617" cy="860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2</a:t>
          </a:r>
          <a:endParaRPr lang="en-GB" sz="2400" kern="1200" dirty="0"/>
        </a:p>
      </dsp:txBody>
      <dsp:txXfrm rot="5400000">
        <a:off x="-184442" y="1215553"/>
        <a:ext cx="1229617" cy="860732"/>
      </dsp:txXfrm>
    </dsp:sp>
    <dsp:sp modelId="{0DE009D0-2269-4E9F-9AA1-FA29812C0678}">
      <dsp:nvSpPr>
        <dsp:cNvPr id="0" name=""/>
        <dsp:cNvSpPr/>
      </dsp:nvSpPr>
      <dsp:spPr>
        <a:xfrm rot="5400000">
          <a:off x="4092200" y="-2200356"/>
          <a:ext cx="799251" cy="7262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1" kern="1200" dirty="0" smtClean="0"/>
            <a:t>Session 2</a:t>
          </a:r>
          <a:endParaRPr lang="en-GB" sz="2200" kern="1200" dirty="0"/>
        </a:p>
        <a:p>
          <a:pPr marL="228600" lvl="1" indent="-228600" algn="l" defTabSz="977900">
            <a:lnSpc>
              <a:spcPct val="90000"/>
            </a:lnSpc>
            <a:spcBef>
              <a:spcPct val="0"/>
            </a:spcBef>
            <a:spcAft>
              <a:spcPct val="15000"/>
            </a:spcAft>
            <a:buChar char="••"/>
          </a:pPr>
          <a:r>
            <a:rPr lang="en-GB" sz="2200" kern="1200" dirty="0" smtClean="0"/>
            <a:t>Planning for risk situations</a:t>
          </a:r>
          <a:endParaRPr lang="en-GB" sz="2200" kern="1200" dirty="0"/>
        </a:p>
      </dsp:txBody>
      <dsp:txXfrm rot="5400000">
        <a:off x="4092200" y="-2200356"/>
        <a:ext cx="799251" cy="7262187"/>
      </dsp:txXfrm>
    </dsp:sp>
    <dsp:sp modelId="{3D9D2783-22CF-41B4-A249-19E0E5123A76}">
      <dsp:nvSpPr>
        <dsp:cNvPr id="0" name=""/>
        <dsp:cNvSpPr/>
      </dsp:nvSpPr>
      <dsp:spPr>
        <a:xfrm rot="5400000">
          <a:off x="-184442" y="2245076"/>
          <a:ext cx="1229617" cy="8607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3</a:t>
          </a:r>
          <a:endParaRPr lang="en-GB" sz="2400" kern="1200" dirty="0"/>
        </a:p>
      </dsp:txBody>
      <dsp:txXfrm rot="5400000">
        <a:off x="-184442" y="2245076"/>
        <a:ext cx="1229617" cy="860732"/>
      </dsp:txXfrm>
    </dsp:sp>
    <dsp:sp modelId="{7583DB73-9A26-42F5-8D5F-BE406AF3F37B}">
      <dsp:nvSpPr>
        <dsp:cNvPr id="0" name=""/>
        <dsp:cNvSpPr/>
      </dsp:nvSpPr>
      <dsp:spPr>
        <a:xfrm rot="5400000">
          <a:off x="4092200" y="-1170834"/>
          <a:ext cx="799251" cy="72621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b="1" kern="1200" dirty="0" smtClean="0"/>
            <a:t>Session 3</a:t>
          </a:r>
          <a:endParaRPr lang="en-GB" sz="2200" kern="1200" dirty="0"/>
        </a:p>
        <a:p>
          <a:pPr marL="228600" lvl="1" indent="-228600" algn="l" defTabSz="977900">
            <a:lnSpc>
              <a:spcPct val="90000"/>
            </a:lnSpc>
            <a:spcBef>
              <a:spcPct val="0"/>
            </a:spcBef>
            <a:spcAft>
              <a:spcPct val="15000"/>
            </a:spcAft>
            <a:buChar char="••"/>
          </a:pPr>
          <a:r>
            <a:rPr lang="en-GB" sz="2200" kern="1200" dirty="0" smtClean="0"/>
            <a:t>Understanding BBV transmission risks</a:t>
          </a:r>
          <a:endParaRPr lang="en-GB" sz="2200" kern="1200" dirty="0"/>
        </a:p>
      </dsp:txBody>
      <dsp:txXfrm rot="5400000">
        <a:off x="4092200" y="-1170834"/>
        <a:ext cx="799251" cy="72621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073E461-AFDF-4E05-ACFA-BC168B94F558}" type="datetimeFigureOut">
              <a:rPr lang="en-US"/>
              <a:pPr>
                <a:defRPr/>
              </a:pPr>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051C3BB2-81A7-4171-B672-AA2F5814B2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a:lstStyle/>
          <a:p>
            <a:fld id="{89220242-B2C4-4203-97A5-0DC8396D4256}" type="slidenum">
              <a:rPr lang="en-GB" smtClean="0">
                <a:latin typeface="Arial" charset="0"/>
              </a:rPr>
              <a:pPr/>
              <a:t>1</a:t>
            </a:fld>
            <a:endParaRPr lang="en-GB" smtClean="0">
              <a:latin typeface="Arial" charset="0"/>
            </a:endParaRPr>
          </a:p>
        </p:txBody>
      </p:sp>
      <p:sp>
        <p:nvSpPr>
          <p:cNvPr id="41987" name="Rectangle 2"/>
          <p:cNvSpPr>
            <a:spLocks noRo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97650A3D-2531-4C45-BBCA-133982486A6C}"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D8906BA5-574C-4563-A5EF-84B64BBB332B}"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9E09C128-C230-4C14-8744-F18C415D8891}" type="slidenum">
              <a:rPr lang="en-US" altLang="en-US" smtClean="0"/>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94865ADE-4286-4F48-BE86-5333704DD0F7}" type="slidenum">
              <a:rPr lang="en-US" altLang="en-US" smtClean="0"/>
              <a:pPr/>
              <a:t>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F1276395-78D2-408A-ADA2-62D6747FC40E}" type="slidenum">
              <a:rPr lang="en-US" altLang="en-US" smtClean="0"/>
              <a:pPr/>
              <a:t>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C93EB37B-CA6D-4170-9479-9C3941BA9A22}" type="slidenum">
              <a:rPr lang="en-US" altLang="en-US" smtClean="0"/>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EC795EB9-6C2C-48A3-B457-BF0110554515}" type="slidenum">
              <a:rPr lang="en-US" altLang="en-US" smtClean="0"/>
              <a:pPr/>
              <a:t>17</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 slide (defaul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4" descr="King's College London logo for a general audience, without the University of London strapline"/>
          <p:cNvPicPr>
            <a:picLocks noChangeAspect="1"/>
          </p:cNvPicPr>
          <p:nvPr userDrawn="1"/>
        </p:nvPicPr>
        <p:blipFill>
          <a:blip r:embed="rId2"/>
          <a:srcRect/>
          <a:stretch>
            <a:fillRect/>
          </a:stretch>
        </p:blipFill>
        <p:spPr bwMode="auto">
          <a:xfrm>
            <a:off x="1200150" y="1066800"/>
            <a:ext cx="6743700" cy="44958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3CFAF1C-148C-48C9-8114-9A895A0FFA6D}" type="datetimeFigureOut">
              <a:rPr lang="en-US"/>
              <a:pPr>
                <a:defRPr/>
              </a:pPr>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202A48AA-D15F-4594-B746-5334E12ECCF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A2F7BD0-7E8F-4096-B8C0-A1E0098BEFAB}" type="datetimeFigureOut">
              <a:rPr lang="en-US"/>
              <a:pPr>
                <a:defRPr/>
              </a:pPr>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4587BD65-E4A8-406F-A3A9-CBE148F7F2D7}"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a:prstGeom prst="rect">
            <a:avLst/>
          </a:prstGeom>
        </p:spPr>
        <p:txBody>
          <a:bodyPr/>
          <a:lstStyle>
            <a:lvl1pPr>
              <a:defRPr baseline="0"/>
            </a:lvl1pPr>
          </a:lstStyle>
          <a:p>
            <a:r>
              <a:rPr lang="en-GB" smtClean="0"/>
              <a:t>Click to edit Master title style</a:t>
            </a:r>
            <a:endParaRPr lang="en-US" dirty="0"/>
          </a:p>
        </p:txBody>
      </p:sp>
      <p:sp>
        <p:nvSpPr>
          <p:cNvPr id="3" name="Content Placeholder 2"/>
          <p:cNvSpPr>
            <a:spLocks noGrp="1"/>
          </p:cNvSpPr>
          <p:nvPr>
            <p:ph idx="1"/>
          </p:nvPr>
        </p:nvSpPr>
        <p:spPr>
          <a:xfrm>
            <a:off x="457200" y="2743200"/>
            <a:ext cx="8229600" cy="3382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mn-cs"/>
              </a:defRPr>
            </a:lvl1pPr>
          </a:lstStyle>
          <a:p>
            <a:pPr>
              <a:defRPr/>
            </a:pPr>
            <a:fld id="{AB68722E-6EFC-4DE7-ACA8-7BE48EA29D29}" type="datetime1">
              <a:rPr lang="en-US"/>
              <a:pPr>
                <a:defRPr/>
              </a:pPr>
              <a:t>2/21/2017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108" charset="0"/>
                <a:ea typeface="ＭＳ Ｐゴシック" pitchFamily="-108" charset="-128"/>
                <a:cs typeface="ＭＳ Ｐゴシック" pitchFamily="-108" charset="-128"/>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ＭＳ Ｐゴシック" pitchFamily="34" charset="-128"/>
              </a:defRPr>
            </a:lvl1pPr>
          </a:lstStyle>
          <a:p>
            <a:pPr>
              <a:defRPr/>
            </a:pPr>
            <a:fld id="{9F2F4BA7-0F0C-45E5-9F4C-33F99773822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 slide (international audienc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F19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4" descr="King's College London logo for an international audience, with the University of London strapline"/>
          <p:cNvPicPr>
            <a:picLocks noChangeAspect="1"/>
          </p:cNvPicPr>
          <p:nvPr userDrawn="1"/>
        </p:nvPicPr>
        <p:blipFill>
          <a:blip r:embed="rId2"/>
          <a:srcRect/>
          <a:stretch>
            <a:fillRect/>
          </a:stretch>
        </p:blipFill>
        <p:spPr bwMode="auto">
          <a:xfrm>
            <a:off x="1828800" y="914400"/>
            <a:ext cx="5562600" cy="5207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anoramic view of the River Thames taken from Waterloo Bridge, looking eastwards towards Blackfriars Bridge and the City of London, showing St Bride's Church, St Paul's Cathedral, the Gherkin and the Oxo Tower."/>
          <p:cNvPicPr>
            <a:picLocks noChangeAspect="1"/>
          </p:cNvPicPr>
          <p:nvPr userDrawn="1"/>
        </p:nvPicPr>
        <p:blipFill>
          <a:blip r:embed="rId2"/>
          <a:srcRect b="5836"/>
          <a:stretch>
            <a:fillRect/>
          </a:stretch>
        </p:blipFill>
        <p:spPr bwMode="auto">
          <a:xfrm>
            <a:off x="0" y="0"/>
            <a:ext cx="9144000" cy="6858000"/>
          </a:xfrm>
          <a:prstGeom prst="rect">
            <a:avLst/>
          </a:prstGeom>
          <a:noFill/>
          <a:ln w="9525">
            <a:noFill/>
            <a:miter lim="800000"/>
            <a:headEnd/>
            <a:tailEnd/>
          </a:ln>
        </p:spPr>
      </p:pic>
      <p:grpSp>
        <p:nvGrpSpPr>
          <p:cNvPr id="5" name="Group 20"/>
          <p:cNvGrpSpPr>
            <a:grpSpLocks/>
          </p:cNvGrpSpPr>
          <p:nvPr userDrawn="1"/>
        </p:nvGrpSpPr>
        <p:grpSpPr bwMode="auto">
          <a:xfrm>
            <a:off x="0" y="5975350"/>
            <a:ext cx="9144000" cy="884238"/>
            <a:chOff x="0" y="5975701"/>
            <a:chExt cx="9144000" cy="884381"/>
          </a:xfrm>
        </p:grpSpPr>
        <p:sp>
          <p:nvSpPr>
            <p:cNvPr id="6" name="Rectangle 5"/>
            <p:cNvSpPr/>
            <p:nvPr/>
          </p:nvSpPr>
          <p:spPr>
            <a:xfrm>
              <a:off x="4587875" y="5977289"/>
              <a:ext cx="3398838" cy="882793"/>
            </a:xfrm>
            <a:prstGeom prst="rect">
              <a:avLst/>
            </a:prstGeom>
            <a:solidFill>
              <a:srgbClr val="DEDD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pic>
          <p:nvPicPr>
            <p:cNvPr id="7" name="Picture 6" descr="KCL_box_red pin rgb.jpg"/>
            <p:cNvPicPr>
              <a:picLocks noChangeAspect="1"/>
            </p:cNvPicPr>
            <p:nvPr/>
          </p:nvPicPr>
          <p:blipFill>
            <a:blip r:embed="rId3"/>
            <a:srcRect/>
            <a:stretch>
              <a:fillRect/>
            </a:stretch>
          </p:blipFill>
          <p:spPr bwMode="auto">
            <a:xfrm>
              <a:off x="7986520" y="5978082"/>
              <a:ext cx="1157480" cy="882000"/>
            </a:xfrm>
            <a:prstGeom prst="rect">
              <a:avLst/>
            </a:prstGeom>
            <a:noFill/>
            <a:ln w="9525">
              <a:noFill/>
              <a:miter lim="800000"/>
              <a:headEnd/>
              <a:tailEnd/>
            </a:ln>
          </p:spPr>
        </p:pic>
        <p:sp>
          <p:nvSpPr>
            <p:cNvPr id="8" name="Rectangle 7"/>
            <p:cNvSpPr/>
            <p:nvPr/>
          </p:nvSpPr>
          <p:spPr>
            <a:xfrm>
              <a:off x="0" y="5975701"/>
              <a:ext cx="4587875" cy="882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grpSp>
      <p:sp>
        <p:nvSpPr>
          <p:cNvPr id="9" name="Rectangle 8"/>
          <p:cNvSpPr>
            <a:spLocks/>
          </p:cNvSpPr>
          <p:nvPr userDrawn="1"/>
        </p:nvSpPr>
        <p:spPr>
          <a:xfrm>
            <a:off x="0" y="-9525"/>
            <a:ext cx="9150350" cy="3032125"/>
          </a:xfrm>
          <a:prstGeom prst="rect">
            <a:avLst/>
          </a:prstGeom>
          <a:gradFill flip="none" rotWithShape="1">
            <a:gsLst>
              <a:gs pos="0">
                <a:srgbClr val="343C3E"/>
              </a:gs>
              <a:gs pos="100000">
                <a:srgbClr val="FFFFFF">
                  <a:alpha val="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sp>
        <p:nvSpPr>
          <p:cNvPr id="2" name="Title 1"/>
          <p:cNvSpPr>
            <a:spLocks noGrp="1"/>
          </p:cNvSpPr>
          <p:nvPr>
            <p:ph type="ctrTitle"/>
          </p:nvPr>
        </p:nvSpPr>
        <p:spPr>
          <a:xfrm>
            <a:off x="457200" y="276718"/>
            <a:ext cx="8229600" cy="1470025"/>
          </a:xfrm>
        </p:spPr>
        <p:txBody>
          <a:bodyPr/>
          <a:lstStyle>
            <a:lvl1pPr>
              <a:lnSpc>
                <a:spcPts val="4500"/>
              </a:lnSpc>
              <a:defRPr sz="4500" cap="all">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1" y="1546583"/>
            <a:ext cx="8229600" cy="826456"/>
          </a:xfrm>
        </p:spPr>
        <p:txBody>
          <a:bodyPr>
            <a:normAutofit/>
          </a:bodyPr>
          <a:lstStyle>
            <a:lvl1pPr marL="0" indent="0" algn="l">
              <a:lnSpc>
                <a:spcPts val="2800"/>
              </a:lnSpc>
              <a:spcBef>
                <a:spcPts val="0"/>
              </a:spcBef>
              <a:buNone/>
              <a:defRPr sz="280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cxnSp>
        <p:nvCxnSpPr>
          <p:cNvPr id="4" name="Straight Connector 3"/>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0"/>
            <a:ext cx="8229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B5E3FD9-CE0C-4D28-9236-FC49885FA717}" type="datetimeFigureOut">
              <a:rPr lang="en-US"/>
              <a:pPr>
                <a:defRPr/>
              </a:pPr>
              <a:t>2/21/2017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556B0FAA-771F-4187-989F-8FAF72FA4D3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84163" y="995363"/>
            <a:ext cx="85836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60000"/>
            <a:ext cx="4038600" cy="4525963"/>
          </a:xfrm>
        </p:spPr>
        <p:txBody>
          <a:bodyPr>
            <a:noAutofit/>
          </a:bodyPr>
          <a:lstStyle>
            <a:lvl1pPr>
              <a:defRPr sz="2400"/>
            </a:lvl1pPr>
            <a:lvl2pPr marL="0">
              <a:buFontTx/>
              <a:buNone/>
              <a:defRPr sz="2200"/>
            </a:lvl2pPr>
            <a:lvl3pPr marL="262800" indent="-262800">
              <a:defRPr sz="2200"/>
            </a:lvl3pPr>
            <a:lvl4pPr marL="536400" indent="-273600">
              <a:defRPr sz="2200"/>
            </a:lvl4pPr>
            <a:lvl5pPr marL="813600" indent="-277200">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260000"/>
            <a:ext cx="4038600" cy="4525963"/>
          </a:xfrm>
        </p:spPr>
        <p:txBody>
          <a:bodyPr>
            <a:noAutofit/>
          </a:bodyPr>
          <a:lstStyle>
            <a:lvl1pPr>
              <a:defRPr sz="2400"/>
            </a:lvl1pPr>
            <a:lvl2pPr marL="0">
              <a:defRPr sz="2200"/>
            </a:lvl2pPr>
            <a:lvl3pPr marL="262800" indent="-262800">
              <a:defRPr sz="2200"/>
            </a:lvl3pPr>
            <a:lvl4pPr>
              <a:defRPr sz="2200"/>
            </a:lvl4pPr>
            <a:lvl5pPr>
              <a:defRPr sz="22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FA61B50-B7ED-4B75-ABC7-5DB59C6DFE1E}" type="datetimeFigureOut">
              <a:rPr lang="en-US"/>
              <a:pPr>
                <a:defRPr/>
              </a:pPr>
              <a:t>2/21/2017</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65952CAB-4C68-4C0A-87F5-93F4D0CA968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descr="kcl 24.jpg"/>
          <p:cNvPicPr>
            <a:picLocks noChangeAspect="1"/>
          </p:cNvPicPr>
          <p:nvPr userDrawn="1"/>
        </p:nvPicPr>
        <p:blipFill>
          <a:blip r:embed="rId2"/>
          <a:srcRect b="20769"/>
          <a:stretch>
            <a:fillRect/>
          </a:stretch>
        </p:blipFill>
        <p:spPr bwMode="auto">
          <a:xfrm>
            <a:off x="0" y="0"/>
            <a:ext cx="9144000" cy="6858000"/>
          </a:xfrm>
          <a:prstGeom prst="rect">
            <a:avLst/>
          </a:prstGeom>
          <a:noFill/>
          <a:ln w="9525">
            <a:noFill/>
            <a:miter lim="800000"/>
            <a:headEnd/>
            <a:tailEnd/>
          </a:ln>
        </p:spPr>
      </p:pic>
      <p:sp>
        <p:nvSpPr>
          <p:cNvPr id="5" name="Rectangle 4"/>
          <p:cNvSpPr>
            <a:spLocks/>
          </p:cNvSpPr>
          <p:nvPr userDrawn="1"/>
        </p:nvSpPr>
        <p:spPr>
          <a:xfrm>
            <a:off x="0" y="-9525"/>
            <a:ext cx="5664200" cy="6867525"/>
          </a:xfrm>
          <a:prstGeom prst="rect">
            <a:avLst/>
          </a:prstGeom>
          <a:gradFill flip="none" rotWithShape="1">
            <a:gsLst>
              <a:gs pos="0">
                <a:srgbClr val="343C3E"/>
              </a:gs>
              <a:gs pos="100000">
                <a:srgbClr val="FFFFFF">
                  <a:alpha val="0"/>
                </a:srgb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2"/>
              </a:solidFill>
            </a:endParaRPr>
          </a:p>
        </p:txBody>
      </p:sp>
      <p:pic>
        <p:nvPicPr>
          <p:cNvPr id="6" name="Picture 5" descr="KCL_box_red pin rgb.jpg"/>
          <p:cNvPicPr>
            <a:picLocks noChangeAspect="1"/>
          </p:cNvPicPr>
          <p:nvPr userDrawn="1"/>
        </p:nvPicPr>
        <p:blipFill>
          <a:blip r:embed="rId3"/>
          <a:srcRect/>
          <a:stretch>
            <a:fillRect/>
          </a:stretch>
        </p:blipFill>
        <p:spPr bwMode="auto">
          <a:xfrm>
            <a:off x="7986713" y="5978525"/>
            <a:ext cx="1157287" cy="881063"/>
          </a:xfrm>
          <a:prstGeom prst="rect">
            <a:avLst/>
          </a:prstGeom>
          <a:noFill/>
          <a:ln w="9525">
            <a:noFill/>
            <a:miter lim="800000"/>
            <a:headEnd/>
            <a:tailEnd/>
          </a:ln>
        </p:spPr>
      </p:pic>
      <p:sp>
        <p:nvSpPr>
          <p:cNvPr id="2" name="Title 1"/>
          <p:cNvSpPr>
            <a:spLocks noGrp="1"/>
          </p:cNvSpPr>
          <p:nvPr>
            <p:ph type="title"/>
          </p:nvPr>
        </p:nvSpPr>
        <p:spPr/>
        <p:txBody>
          <a:bodyPr/>
          <a:lstStyle>
            <a:lvl1pPr>
              <a:defRPr sz="4500" cap="all" baseline="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57201" y="1546583"/>
            <a:ext cx="5562599" cy="3194750"/>
          </a:xfrm>
        </p:spPr>
        <p:txBody>
          <a:bodyPr>
            <a:normAutofit/>
          </a:bodyPr>
          <a:lstStyle>
            <a:lvl1pPr marL="0" indent="0" algn="l">
              <a:lnSpc>
                <a:spcPts val="2800"/>
              </a:lnSpc>
              <a:spcBef>
                <a:spcPts val="0"/>
              </a:spcBef>
              <a:buNone/>
              <a:defRPr sz="2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0B409109-BA93-4138-8379-A9C92B26F1B5}" type="datetimeFigureOut">
              <a:rPr lang="en-US"/>
              <a:pPr>
                <a:defRPr/>
              </a:pPr>
              <a:t>2/21/2017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ACB5A031-22E1-4BFC-8FB3-CBC172F034E1}"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CD052DE-67A3-4A44-93D4-CB7A908C2366}" type="datetimeFigureOut">
              <a:rPr lang="en-US"/>
              <a:pPr>
                <a:defRPr/>
              </a:pPr>
              <a:t>2/21/2017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48F5F530-975C-4800-9CC0-C59418339F6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851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0" r:id="rId5"/>
    <p:sldLayoutId id="2147485055" r:id="rId6"/>
    <p:sldLayoutId id="2147485056" r:id="rId7"/>
    <p:sldLayoutId id="2147485057" r:id="rId8"/>
    <p:sldLayoutId id="2147485058" r:id="rId9"/>
    <p:sldLayoutId id="2147485059" r:id="rId10"/>
    <p:sldLayoutId id="2147485060" r:id="rId11"/>
    <p:sldLayoutId id="2147485061" r:id="rId12"/>
  </p:sldLayoutIdLst>
  <p:txStyles>
    <p:titleStyle>
      <a:lvl1pPr algn="l" defTabSz="457200" rtl="0" eaLnBrk="0" fontAlgn="base" hangingPunct="0">
        <a:spcBef>
          <a:spcPct val="0"/>
        </a:spcBef>
        <a:spcAft>
          <a:spcPct val="0"/>
        </a:spcAft>
        <a:defRPr sz="3200" kern="1200">
          <a:solidFill>
            <a:schemeClr val="tx1"/>
          </a:solidFill>
          <a:latin typeface="Impact"/>
          <a:ea typeface="Impact" pitchFamily="34" charset="0"/>
          <a:cs typeface="Impact"/>
        </a:defRPr>
      </a:lvl1pPr>
      <a:lvl2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2pPr>
      <a:lvl3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3pPr>
      <a:lvl4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4pPr>
      <a:lvl5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5pPr>
      <a:lvl6pPr marL="4572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6pPr>
      <a:lvl7pPr marL="9144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7pPr>
      <a:lvl8pPr marL="13716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8pPr>
      <a:lvl9pPr marL="18288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9pPr>
    </p:titleStyle>
    <p:bodyStyle>
      <a:lvl1pPr algn="l" defTabSz="457200" rtl="0" eaLnBrk="0" fontAlgn="base" hangingPunct="0">
        <a:spcBef>
          <a:spcPct val="20000"/>
        </a:spcBef>
        <a:spcAft>
          <a:spcPct val="0"/>
        </a:spcAft>
        <a:buFont typeface="Arial" charset="0"/>
        <a:defRPr sz="2200" kern="1200">
          <a:solidFill>
            <a:schemeClr val="tx1"/>
          </a:solidFill>
          <a:latin typeface="Impact"/>
          <a:ea typeface="Impact" pitchFamily="34" charset="0"/>
          <a:cs typeface="Impact"/>
        </a:defRPr>
      </a:lvl1pPr>
      <a:lvl2pPr algn="l" defTabSz="457200" rtl="0" eaLnBrk="0" fontAlgn="base" hangingPunct="0">
        <a:lnSpc>
          <a:spcPts val="3200"/>
        </a:lnSpc>
        <a:spcBef>
          <a:spcPct val="0"/>
        </a:spcBef>
        <a:spcAft>
          <a:spcPct val="0"/>
        </a:spcAft>
        <a:buFont typeface="Arial" charset="0"/>
        <a:defRPr sz="2000" kern="1200">
          <a:solidFill>
            <a:schemeClr val="tx1"/>
          </a:solidFill>
          <a:latin typeface="Georgia"/>
          <a:ea typeface="Georgia" pitchFamily="18" charset="0"/>
          <a:cs typeface="Georgia"/>
        </a:defRPr>
      </a:lvl2pPr>
      <a:lvl3pPr marL="261938" indent="-261938"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3pPr>
      <a:lvl4pPr marL="534988" indent="-273050"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4pPr>
      <a:lvl5pPr marL="812800" indent="-276225" algn="l" defTabSz="457200" rtl="0" eaLnBrk="0" fontAlgn="base" hangingPunct="0">
        <a:lnSpc>
          <a:spcPts val="3200"/>
        </a:lnSpc>
        <a:spcBef>
          <a:spcPct val="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kcl.ac.uk/ioppn/depts/addictions/research/drugs/PROTECT-download-page-form.aspx"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itle slide2 b-ground"/>
          <p:cNvPicPr>
            <a:picLocks noChangeAspect="1" noChangeArrowheads="1"/>
          </p:cNvPicPr>
          <p:nvPr/>
        </p:nvPicPr>
        <p:blipFill>
          <a:blip r:embed="rId3"/>
          <a:srcRect/>
          <a:stretch>
            <a:fillRect/>
          </a:stretch>
        </p:blipFill>
        <p:spPr bwMode="auto">
          <a:xfrm>
            <a:off x="0" y="0"/>
            <a:ext cx="9150350" cy="6856413"/>
          </a:xfrm>
          <a:prstGeom prst="rect">
            <a:avLst/>
          </a:prstGeom>
          <a:noFill/>
          <a:ln w="9525">
            <a:noFill/>
            <a:miter lim="800000"/>
            <a:headEnd/>
            <a:tailEnd/>
          </a:ln>
        </p:spPr>
      </p:pic>
      <p:sp>
        <p:nvSpPr>
          <p:cNvPr id="2051" name="Rectangle 3"/>
          <p:cNvSpPr>
            <a:spLocks noGrp="1" noChangeArrowheads="1"/>
          </p:cNvSpPr>
          <p:nvPr>
            <p:ph type="title"/>
          </p:nvPr>
        </p:nvSpPr>
        <p:spPr>
          <a:xfrm>
            <a:off x="395288" y="3246438"/>
            <a:ext cx="8291512" cy="692150"/>
          </a:xfrm>
        </p:spPr>
        <p:txBody>
          <a:bodyPr lIns="91428" tIns="45715" rIns="91428" bIns="45715"/>
          <a:lstStyle/>
          <a:p>
            <a:pPr eaLnBrk="1" hangingPunct="1">
              <a:defRPr/>
            </a:pPr>
            <a:r>
              <a:rPr lang="en-GB" sz="2800" dirty="0" smtClean="0">
                <a:solidFill>
                  <a:schemeClr val="bg1"/>
                </a:solidFill>
                <a:latin typeface="+mn-lt"/>
              </a:rPr>
              <a:t>The PROTECT study; a feasibility trial of a psychosocial intervention to reduce blood borne virus (BBV) risk</a:t>
            </a:r>
            <a:r>
              <a:rPr lang="en-GB" sz="4000" dirty="0" smtClean="0">
                <a:solidFill>
                  <a:schemeClr val="bg1"/>
                </a:solidFill>
              </a:rPr>
              <a:t/>
            </a:r>
            <a:br>
              <a:rPr lang="en-GB" sz="4000" dirty="0" smtClean="0">
                <a:solidFill>
                  <a:schemeClr val="bg1"/>
                </a:solidFill>
              </a:rPr>
            </a:br>
            <a:r>
              <a:rPr lang="en-GB" sz="4000" dirty="0" smtClean="0">
                <a:solidFill>
                  <a:schemeClr val="bg1"/>
                </a:solidFill>
              </a:rPr>
              <a:t/>
            </a:r>
            <a:br>
              <a:rPr lang="en-GB" sz="4000" dirty="0" smtClean="0">
                <a:solidFill>
                  <a:schemeClr val="bg1"/>
                </a:solidFill>
              </a:rPr>
            </a:br>
            <a:r>
              <a:rPr lang="en-GB" altLang="en-US" sz="2000" dirty="0" smtClean="0">
                <a:solidFill>
                  <a:schemeClr val="bg1"/>
                </a:solidFill>
                <a:latin typeface="+mn-lt"/>
              </a:rPr>
              <a:t>A three country collaboration led by the National Addiction Centre, Kings College London</a:t>
            </a:r>
            <a:br>
              <a:rPr lang="en-GB" altLang="en-US" sz="2000" dirty="0" smtClean="0">
                <a:solidFill>
                  <a:schemeClr val="bg1"/>
                </a:solidFill>
                <a:latin typeface="+mn-lt"/>
              </a:rPr>
            </a:br>
            <a:r>
              <a:rPr lang="en-GB" altLang="en-US" sz="2000" u="sng" dirty="0" smtClean="0">
                <a:solidFill>
                  <a:schemeClr val="bg1"/>
                </a:solidFill>
                <a:latin typeface="+mn-lt"/>
              </a:rPr>
              <a:t>Funded by NIHR; Health Technology Assessment</a:t>
            </a:r>
            <a:r>
              <a:rPr lang="en-GB" altLang="en-US" dirty="0" smtClean="0"/>
              <a:t/>
            </a:r>
            <a:br>
              <a:rPr lang="en-GB" altLang="en-US" dirty="0" smtClean="0"/>
            </a:br>
            <a:r>
              <a:rPr lang="en-GB" sz="2400" dirty="0" smtClean="0">
                <a:solidFill>
                  <a:schemeClr val="bg1"/>
                </a:solidFill>
              </a:rPr>
              <a:t/>
            </a:r>
            <a:br>
              <a:rPr lang="en-GB" sz="2400" dirty="0" smtClean="0">
                <a:solidFill>
                  <a:schemeClr val="bg1"/>
                </a:solidFill>
              </a:rPr>
            </a:br>
            <a:endParaRPr lang="en-GB" sz="2400" dirty="0" smtClean="0">
              <a:solidFill>
                <a:schemeClr val="bg1"/>
              </a:solidFill>
            </a:endParaRPr>
          </a:p>
        </p:txBody>
      </p:sp>
      <p:sp>
        <p:nvSpPr>
          <p:cNvPr id="13316" name="Rectangle 4"/>
          <p:cNvSpPr>
            <a:spLocks noChangeArrowheads="1"/>
          </p:cNvSpPr>
          <p:nvPr/>
        </p:nvSpPr>
        <p:spPr bwMode="auto">
          <a:xfrm>
            <a:off x="587375" y="4284663"/>
            <a:ext cx="8147050" cy="690562"/>
          </a:xfrm>
          <a:prstGeom prst="rect">
            <a:avLst/>
          </a:prstGeom>
          <a:noFill/>
          <a:ln w="9525">
            <a:noFill/>
            <a:miter lim="800000"/>
            <a:headEnd/>
            <a:tailEnd/>
          </a:ln>
        </p:spPr>
        <p:txBody>
          <a:bodyPr lIns="91428" tIns="45715" rIns="91428" bIns="45715" anchor="ctr"/>
          <a:lstStyle/>
          <a:p>
            <a:pPr defTabSz="801688"/>
            <a:endParaRPr lang="en-US" sz="2500">
              <a:solidFill>
                <a:schemeClr val="bg1"/>
              </a:solidFill>
              <a:ea typeface="ＭＳ Ｐゴシック" pitchFamily="34" charset="-128"/>
            </a:endParaRPr>
          </a:p>
        </p:txBody>
      </p:sp>
      <p:sp>
        <p:nvSpPr>
          <p:cNvPr id="13317" name="Rectangle 5"/>
          <p:cNvSpPr>
            <a:spLocks noChangeArrowheads="1"/>
          </p:cNvSpPr>
          <p:nvPr/>
        </p:nvSpPr>
        <p:spPr bwMode="auto">
          <a:xfrm>
            <a:off x="539750" y="6092825"/>
            <a:ext cx="8147050" cy="466725"/>
          </a:xfrm>
          <a:prstGeom prst="rect">
            <a:avLst/>
          </a:prstGeom>
          <a:noFill/>
          <a:ln w="9525">
            <a:noFill/>
            <a:miter lim="800000"/>
            <a:headEnd/>
            <a:tailEnd/>
          </a:ln>
        </p:spPr>
        <p:txBody>
          <a:bodyPr lIns="91428" tIns="45715" rIns="91428" bIns="45715" anchor="ctr"/>
          <a:lstStyle/>
          <a:p>
            <a:pPr defTabSz="801688"/>
            <a:endParaRPr lang="en-US" sz="250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509588" y="1098550"/>
            <a:ext cx="8435975" cy="792163"/>
          </a:xfrm>
        </p:spPr>
        <p:txBody>
          <a:bodyPr/>
          <a:lstStyle/>
          <a:p>
            <a:r>
              <a:rPr lang="en-GB" altLang="en-US" sz="2400" b="1" smtClean="0">
                <a:latin typeface="Arial" charset="0"/>
                <a:ea typeface="ＭＳ Ｐゴシック" pitchFamily="34" charset="-128"/>
                <a:cs typeface="Arial" charset="0"/>
              </a:rPr>
              <a:t> </a:t>
            </a:r>
            <a:r>
              <a:rPr lang="en-GB" altLang="en-US" sz="3400" b="1" smtClean="0">
                <a:latin typeface="Arial" charset="0"/>
                <a:ea typeface="ＭＳ Ｐゴシック" pitchFamily="34" charset="-128"/>
                <a:cs typeface="Arial" charset="0"/>
              </a:rPr>
              <a:t>What emerged from the preparatory phase?</a:t>
            </a:r>
          </a:p>
        </p:txBody>
      </p:sp>
      <p:sp>
        <p:nvSpPr>
          <p:cNvPr id="22531"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B2E47356-29EA-4C28-9150-CBA303043FAB}" type="slidenum">
              <a:rPr lang="en-US" altLang="en-US">
                <a:latin typeface="Calibri" pitchFamily="34" charset="0"/>
                <a:ea typeface="ＭＳ Ｐゴシック" pitchFamily="34" charset="-128"/>
              </a:rPr>
              <a:pPr eaLnBrk="1" hangingPunct="1"/>
              <a:t>10</a:t>
            </a:fld>
            <a:endParaRPr lang="en-US" altLang="en-US">
              <a:latin typeface="Calibri" pitchFamily="34" charset="0"/>
              <a:ea typeface="ＭＳ Ｐゴシック" pitchFamily="34" charset="-128"/>
            </a:endParaRPr>
          </a:p>
        </p:txBody>
      </p:sp>
      <p:sp>
        <p:nvSpPr>
          <p:cNvPr id="22532" name="Slide Number Placeholder 4"/>
          <p:cNvSpPr>
            <a:spLocks noGrp="1"/>
          </p:cNvSpPr>
          <p:nvPr>
            <p:ph type="sldNum" sz="quarter" idx="12"/>
          </p:nvPr>
        </p:nvSpPr>
        <p:spPr bwMode="auto">
          <a:noFill/>
          <a:ln>
            <a:miter lim="800000"/>
            <a:headEnd/>
            <a:tailEnd/>
          </a:ln>
        </p:spPr>
        <p:txBody>
          <a:bodyPr/>
          <a:lstStyle/>
          <a:p>
            <a:fld id="{AA86541E-7634-4796-B771-7BF71FF34333}" type="slidenum">
              <a:rPr lang="en-US" altLang="en-US" smtClean="0">
                <a:solidFill>
                  <a:schemeClr val="bg1"/>
                </a:solidFill>
              </a:rPr>
              <a:pPr/>
              <a:t>10</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GB" sz="3600" b="1" dirty="0" smtClean="0">
                <a:latin typeface="+mn-lt"/>
              </a:rPr>
              <a:t>From the systematic review</a:t>
            </a:r>
            <a:endParaRPr lang="en-GB" sz="3600" b="1" dirty="0">
              <a:latin typeface="+mn-lt"/>
            </a:endParaRPr>
          </a:p>
        </p:txBody>
      </p:sp>
      <p:sp>
        <p:nvSpPr>
          <p:cNvPr id="3" name="Content Placeholder 2"/>
          <p:cNvSpPr>
            <a:spLocks noGrp="1"/>
          </p:cNvSpPr>
          <p:nvPr>
            <p:ph idx="1"/>
          </p:nvPr>
        </p:nvSpPr>
        <p:spPr>
          <a:xfrm>
            <a:off x="271463" y="1668463"/>
            <a:ext cx="8229600" cy="3382962"/>
          </a:xfrm>
        </p:spPr>
        <p:txBody>
          <a:bodyPr/>
          <a:lstStyle/>
          <a:p>
            <a:pPr marL="457200" indent="-457200">
              <a:defRPr/>
            </a:pPr>
            <a:r>
              <a:rPr lang="en-GB" sz="2400" dirty="0" smtClean="0">
                <a:latin typeface="+mn-lt"/>
              </a:rPr>
              <a:t>	Addressing “symbiotic ” goals such as avoiding injecting related scars and maintaining venous access, may result in the use of sterile injecting equipment</a:t>
            </a:r>
          </a:p>
          <a:p>
            <a:pPr marL="457200" indent="-457200">
              <a:defRPr/>
            </a:pPr>
            <a:r>
              <a:rPr lang="en-GB" sz="2400" dirty="0" smtClean="0">
                <a:latin typeface="+mn-lt"/>
              </a:rPr>
              <a:t>  </a:t>
            </a:r>
          </a:p>
          <a:p>
            <a:pPr marL="457200" indent="-457200">
              <a:defRPr/>
            </a:pPr>
            <a:r>
              <a:rPr lang="en-GB" sz="2400" dirty="0" smtClean="0">
                <a:latin typeface="+mn-lt"/>
              </a:rPr>
              <a:t>	Include protective practices and strategies to avoid injecting risk situations such as withdrawal and lack of preparedness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9925"/>
          </a:xfrm>
        </p:spPr>
        <p:txBody>
          <a:bodyPr/>
          <a:lstStyle/>
          <a:p>
            <a:pPr>
              <a:defRPr/>
            </a:pPr>
            <a:r>
              <a:rPr lang="en-GB" sz="3400" b="1" dirty="0" smtClean="0">
                <a:latin typeface="+mj-lt"/>
              </a:rPr>
              <a:t>From interviews with 60 drug injectors</a:t>
            </a:r>
            <a:endParaRPr lang="en-GB" sz="3400" b="1" dirty="0">
              <a:latin typeface="+mj-lt"/>
            </a:endParaRPr>
          </a:p>
        </p:txBody>
      </p:sp>
      <p:sp>
        <p:nvSpPr>
          <p:cNvPr id="3" name="Content Placeholder 2"/>
          <p:cNvSpPr>
            <a:spLocks noGrp="1"/>
          </p:cNvSpPr>
          <p:nvPr>
            <p:ph idx="1"/>
          </p:nvPr>
        </p:nvSpPr>
        <p:spPr>
          <a:xfrm>
            <a:off x="457200" y="1020763"/>
            <a:ext cx="8229600" cy="4937125"/>
          </a:xfrm>
        </p:spPr>
        <p:txBody>
          <a:bodyPr/>
          <a:lstStyle/>
          <a:p>
            <a:pPr marL="342900" indent="-342900">
              <a:buFont typeface="Arial" panose="020B0604020202020204" pitchFamily="34" charset="0"/>
              <a:buChar char="•"/>
              <a:defRPr/>
            </a:pPr>
            <a:r>
              <a:rPr lang="en-GB" sz="2800" b="1" dirty="0">
                <a:latin typeface="+mn-lt"/>
              </a:rPr>
              <a:t>Interplay of structural, situational and individual factors influenced injecting risk </a:t>
            </a:r>
            <a:r>
              <a:rPr lang="en-GB" sz="2800" b="1" dirty="0" smtClean="0">
                <a:latin typeface="+mn-lt"/>
              </a:rPr>
              <a:t>behaviours</a:t>
            </a:r>
            <a:endParaRPr lang="en-GB" sz="2800" dirty="0" smtClean="0">
              <a:latin typeface="+mn-lt"/>
            </a:endParaRPr>
          </a:p>
          <a:p>
            <a:pPr marL="342900" indent="-342900">
              <a:buFont typeface="Arial" panose="020B0604020202020204" pitchFamily="34" charset="0"/>
              <a:buChar char="•"/>
              <a:defRPr/>
            </a:pPr>
            <a:endParaRPr lang="en-GB" sz="2400" dirty="0">
              <a:latin typeface="+mn-lt"/>
            </a:endParaRPr>
          </a:p>
          <a:p>
            <a:pPr marL="877888" lvl="3" indent="-342900">
              <a:buFont typeface="Arial" panose="020B0604020202020204" pitchFamily="34" charset="0"/>
              <a:buChar char="–"/>
              <a:defRPr/>
            </a:pPr>
            <a:r>
              <a:rPr lang="en-GB" sz="2400" dirty="0" smtClean="0">
                <a:latin typeface="+mn-lt"/>
              </a:rPr>
              <a:t>Drug-related </a:t>
            </a:r>
            <a:r>
              <a:rPr lang="en-GB" sz="2400" dirty="0">
                <a:latin typeface="+mn-lt"/>
              </a:rPr>
              <a:t>states</a:t>
            </a:r>
          </a:p>
          <a:p>
            <a:pPr marL="877888" lvl="3" indent="-342900">
              <a:buFont typeface="Arial" panose="020B0604020202020204" pitchFamily="34" charset="0"/>
              <a:buChar char="–"/>
              <a:defRPr/>
            </a:pPr>
            <a:r>
              <a:rPr lang="en-GB" sz="2400" dirty="0">
                <a:latin typeface="+mn-lt"/>
              </a:rPr>
              <a:t>Trajectory of Drug Use</a:t>
            </a:r>
          </a:p>
          <a:p>
            <a:pPr marL="877888" lvl="3" indent="-342900">
              <a:buFont typeface="Arial" panose="020B0604020202020204" pitchFamily="34" charset="0"/>
              <a:buChar char="–"/>
              <a:defRPr/>
            </a:pPr>
            <a:r>
              <a:rPr lang="en-GB" sz="2400" dirty="0">
                <a:latin typeface="+mn-lt"/>
              </a:rPr>
              <a:t>Relationships and social networks</a:t>
            </a:r>
          </a:p>
          <a:p>
            <a:pPr marL="877888" lvl="3" indent="-342900">
              <a:buFont typeface="Arial" panose="020B0604020202020204" pitchFamily="34" charset="0"/>
              <a:buChar char="–"/>
              <a:defRPr/>
            </a:pPr>
            <a:r>
              <a:rPr lang="en-GB" sz="2400" dirty="0">
                <a:latin typeface="+mn-lt"/>
              </a:rPr>
              <a:t>Access to </a:t>
            </a:r>
            <a:r>
              <a:rPr lang="en-GB" sz="2400" dirty="0" smtClean="0">
                <a:latin typeface="+mn-lt"/>
              </a:rPr>
              <a:t>resources/ lack of preparedness</a:t>
            </a:r>
            <a:endParaRPr lang="en-GB" sz="2400" dirty="0">
              <a:latin typeface="+mn-lt"/>
            </a:endParaRPr>
          </a:p>
          <a:p>
            <a:pPr marL="877888" lvl="3" indent="-342900">
              <a:buFont typeface="Arial" panose="020B0604020202020204" pitchFamily="34" charset="0"/>
              <a:buChar char="–"/>
              <a:defRPr/>
            </a:pPr>
            <a:r>
              <a:rPr lang="en-GB" sz="2400" dirty="0">
                <a:latin typeface="+mn-lt"/>
              </a:rPr>
              <a:t>Values, mental health and life events</a:t>
            </a:r>
          </a:p>
          <a:p>
            <a:pPr>
              <a:buFont typeface="Arial" panose="020B0604020202020204" pitchFamily="34" charset="0"/>
              <a:buNone/>
              <a:defRPr/>
            </a:pPr>
            <a:endParaRPr lang="en-GB" sz="2400" dirty="0" smtClean="0">
              <a:latin typeface="+mn-lt"/>
            </a:endParaRPr>
          </a:p>
          <a:p>
            <a:pPr marL="342900" indent="-342900">
              <a:buFont typeface="Arial" panose="020B0604020202020204" pitchFamily="34" charset="0"/>
              <a:buChar char="•"/>
              <a:defRPr/>
            </a:pPr>
            <a:r>
              <a:rPr lang="en-GB" sz="2800" dirty="0" smtClean="0">
                <a:latin typeface="+mn-lt"/>
              </a:rPr>
              <a:t>Interventions </a:t>
            </a:r>
            <a:r>
              <a:rPr lang="en-GB" sz="2800" dirty="0">
                <a:latin typeface="+mn-lt"/>
              </a:rPr>
              <a:t>should </a:t>
            </a:r>
            <a:r>
              <a:rPr lang="en-GB" sz="2800" b="1" dirty="0">
                <a:latin typeface="+mn-lt"/>
              </a:rPr>
              <a:t>target other injecting-related priorities </a:t>
            </a:r>
            <a:r>
              <a:rPr lang="en-GB" sz="2800" dirty="0">
                <a:latin typeface="+mn-lt"/>
              </a:rPr>
              <a:t>including improving injecting techniques and venous care to promote the use of sterile injecting equipment, and </a:t>
            </a:r>
            <a:r>
              <a:rPr lang="en-GB" sz="2800" b="1" dirty="0">
                <a:latin typeface="+mn-lt"/>
              </a:rPr>
              <a:t>protective strategies to avoid risk </a:t>
            </a:r>
          </a:p>
          <a:p>
            <a:pPr>
              <a:buFont typeface="Arial" panose="020B0604020202020204" pitchFamily="34" charset="0"/>
              <a:buNone/>
              <a:defRPr/>
            </a:pP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363"/>
            <a:ext cx="8229600" cy="1143000"/>
          </a:xfrm>
        </p:spPr>
        <p:txBody>
          <a:bodyPr/>
          <a:lstStyle/>
          <a:p>
            <a:pPr algn="ctr">
              <a:defRPr/>
            </a:pPr>
            <a:r>
              <a:rPr lang="en-GB" sz="4800" b="1" dirty="0" smtClean="0">
                <a:latin typeface="+mj-lt"/>
              </a:rPr>
              <a:t>The PROTECT Intervention  </a:t>
            </a:r>
            <a:endParaRPr lang="en-GB" sz="48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63880" y="1158240"/>
          <a:ext cx="8122920" cy="3291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bwMode="auto">
          <a:xfrm>
            <a:off x="457200" y="198438"/>
            <a:ext cx="8229600" cy="1143000"/>
          </a:xfrm>
          <a:prstGeom prst="rect">
            <a:avLst/>
          </a:prstGeom>
          <a:noFill/>
          <a:ln>
            <a:noFill/>
          </a:ln>
          <a:extLst>
            <a:ext uri="{909E8E84-426E-40DD-AFC4-6F175D3DCCD1}"/>
            <a:ext uri="{91240B29-F687-4F45-9708-019B960494DF}"/>
          </a:extLst>
        </p:spPr>
        <p:txBody>
          <a:bodyPr lIns="0" tIns="0" rIns="0" bIns="0"/>
          <a:lstStyle>
            <a:lvl1pPr algn="l" defTabSz="457200" rtl="0" eaLnBrk="0" fontAlgn="base" hangingPunct="0">
              <a:spcBef>
                <a:spcPct val="0"/>
              </a:spcBef>
              <a:spcAft>
                <a:spcPct val="0"/>
              </a:spcAft>
              <a:defRPr sz="3200" kern="1200" baseline="0">
                <a:solidFill>
                  <a:schemeClr val="tx1"/>
                </a:solidFill>
                <a:latin typeface="Impact"/>
                <a:ea typeface="Impact" pitchFamily="34" charset="0"/>
                <a:cs typeface="Impact"/>
              </a:defRPr>
            </a:lvl1pPr>
            <a:lvl2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2pPr>
            <a:lvl3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3pPr>
            <a:lvl4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4pPr>
            <a:lvl5pPr algn="l" defTabSz="457200" rtl="0" eaLnBrk="0" fontAlgn="base" hangingPunct="0">
              <a:spcBef>
                <a:spcPct val="0"/>
              </a:spcBef>
              <a:spcAft>
                <a:spcPct val="0"/>
              </a:spcAft>
              <a:defRPr sz="3200">
                <a:solidFill>
                  <a:schemeClr val="tx1"/>
                </a:solidFill>
                <a:latin typeface="Impact" pitchFamily="34" charset="0"/>
                <a:ea typeface="Impact" pitchFamily="34" charset="0"/>
                <a:cs typeface="Impact" pitchFamily="34" charset="0"/>
              </a:defRPr>
            </a:lvl5pPr>
            <a:lvl6pPr marL="4572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6pPr>
            <a:lvl7pPr marL="9144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7pPr>
            <a:lvl8pPr marL="13716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8pPr>
            <a:lvl9pPr marL="1828800" algn="l" defTabSz="457200" rtl="0" fontAlgn="base">
              <a:spcBef>
                <a:spcPct val="0"/>
              </a:spcBef>
              <a:spcAft>
                <a:spcPct val="0"/>
              </a:spcAft>
              <a:defRPr sz="3200">
                <a:solidFill>
                  <a:schemeClr val="tx1"/>
                </a:solidFill>
                <a:latin typeface="Impact" pitchFamily="34" charset="0"/>
                <a:ea typeface="Impact" pitchFamily="34" charset="0"/>
                <a:cs typeface="Impact" pitchFamily="34" charset="0"/>
              </a:defRPr>
            </a:lvl9pPr>
          </a:lstStyle>
          <a:p>
            <a:pPr>
              <a:defRPr/>
            </a:pPr>
            <a:r>
              <a:rPr lang="en-GB" sz="3600" b="1" dirty="0" smtClean="0">
                <a:latin typeface="+mj-lt"/>
              </a:rPr>
              <a:t>The PROTECT intervention </a:t>
            </a:r>
            <a:r>
              <a:rPr lang="en-GB" b="1" dirty="0" smtClean="0">
                <a:latin typeface="+mj-lt"/>
              </a:rPr>
              <a:t>(3 x 1 hr sessions)</a:t>
            </a:r>
            <a:endParaRPr lang="en-GB" b="1" dirty="0">
              <a:latin typeface="+mj-lt"/>
            </a:endParaRPr>
          </a:p>
        </p:txBody>
      </p:sp>
      <p:sp>
        <p:nvSpPr>
          <p:cNvPr id="7" name="TextBox 6"/>
          <p:cNvSpPr txBox="1"/>
          <p:nvPr/>
        </p:nvSpPr>
        <p:spPr>
          <a:xfrm>
            <a:off x="342900" y="4618038"/>
            <a:ext cx="8564563" cy="2430462"/>
          </a:xfrm>
          <a:prstGeom prst="rect">
            <a:avLst/>
          </a:prstGeom>
          <a:noFill/>
        </p:spPr>
        <p:txBody>
          <a:bodyPr>
            <a:spAutoFit/>
          </a:bodyPr>
          <a:lstStyle/>
          <a:p>
            <a:pPr marL="342900" indent="-342900">
              <a:buFont typeface="Arial" panose="020B0604020202020204" pitchFamily="34" charset="0"/>
              <a:buChar char="•"/>
              <a:defRPr/>
            </a:pPr>
            <a:r>
              <a:rPr lang="en-GB" sz="2400" dirty="0">
                <a:latin typeface="+mn-lt"/>
                <a:cs typeface="Arial" panose="020B0604020202020204" pitchFamily="34" charset="0"/>
              </a:rPr>
              <a:t>Sessions used videos, games and exercises to facilitate discussion and build skills and strategies to reduce and avoid risk. </a:t>
            </a:r>
          </a:p>
          <a:p>
            <a:pPr marL="342900" indent="-342900">
              <a:buFont typeface="Arial" panose="020B0604020202020204" pitchFamily="34" charset="0"/>
              <a:buChar char="•"/>
              <a:defRPr/>
            </a:pPr>
            <a:endParaRPr lang="en-GB" dirty="0">
              <a:latin typeface="+mn-lt"/>
              <a:cs typeface="Arial" panose="020B0604020202020204" pitchFamily="34" charset="0"/>
            </a:endParaRPr>
          </a:p>
          <a:p>
            <a:pPr marL="342900" indent="-342900">
              <a:buFont typeface="Arial" panose="020B0604020202020204" pitchFamily="34" charset="0"/>
              <a:buChar char="•"/>
              <a:defRPr/>
            </a:pPr>
            <a:r>
              <a:rPr lang="en-GB" sz="2400" dirty="0">
                <a:latin typeface="+mn-lt"/>
                <a:cs typeface="Arial" panose="020B0604020202020204" pitchFamily="34" charset="0"/>
              </a:rPr>
              <a:t>All sessions also included a didactic education section. </a:t>
            </a:r>
          </a:p>
          <a:p>
            <a:pPr marL="342900" indent="-342900">
              <a:buFont typeface="Arial" panose="020B0604020202020204" pitchFamily="34" charset="0"/>
              <a:buChar char="•"/>
              <a:defRPr/>
            </a:pPr>
            <a:endParaRPr lang="en-GB" dirty="0">
              <a:latin typeface="+mn-lt"/>
              <a:cs typeface="Arial" panose="020B0604020202020204" pitchFamily="34" charset="0"/>
            </a:endParaRPr>
          </a:p>
          <a:p>
            <a:pPr marL="342900" indent="-342900">
              <a:buFont typeface="Arial" panose="020B0604020202020204" pitchFamily="34" charset="0"/>
              <a:buChar char="•"/>
              <a:defRPr/>
            </a:pPr>
            <a:r>
              <a:rPr lang="en-GB" sz="2400" dirty="0">
                <a:latin typeface="+mn-lt"/>
                <a:cs typeface="Arial" panose="020B0604020202020204" pitchFamily="34" charset="0"/>
              </a:rPr>
              <a:t>Separate groups were held for women and men.</a:t>
            </a:r>
          </a:p>
          <a:p>
            <a:pPr>
              <a:defRPr/>
            </a:pPr>
            <a:endParaRPr lang="en-GB"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a:srcRect/>
          <a:stretch>
            <a:fillRect/>
          </a:stretch>
        </p:blipFill>
        <p:spPr bwMode="auto">
          <a:xfrm>
            <a:off x="620713" y="0"/>
            <a:ext cx="7532687" cy="842963"/>
          </a:xfrm>
          <a:prstGeom prst="rect">
            <a:avLst/>
          </a:prstGeom>
          <a:noFill/>
          <a:ln w="9525">
            <a:noFill/>
            <a:miter lim="800000"/>
            <a:headEnd/>
            <a:tailEnd/>
          </a:ln>
        </p:spPr>
      </p:pic>
      <p:pic>
        <p:nvPicPr>
          <p:cNvPr id="27651" name="Picture 4"/>
          <p:cNvPicPr>
            <a:picLocks noChangeAspect="1"/>
          </p:cNvPicPr>
          <p:nvPr/>
        </p:nvPicPr>
        <p:blipFill>
          <a:blip r:embed="rId3"/>
          <a:srcRect/>
          <a:stretch>
            <a:fillRect/>
          </a:stretch>
        </p:blipFill>
        <p:spPr bwMode="auto">
          <a:xfrm>
            <a:off x="620713" y="842963"/>
            <a:ext cx="7532687" cy="601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6900"/>
            <a:ext cx="8229600" cy="1143000"/>
          </a:xfrm>
        </p:spPr>
        <p:txBody>
          <a:bodyPr/>
          <a:lstStyle/>
          <a:p>
            <a:pPr algn="ctr">
              <a:defRPr/>
            </a:pPr>
            <a:r>
              <a:rPr lang="en-GB" sz="4800" b="1" dirty="0" smtClean="0">
                <a:latin typeface="+mj-lt"/>
              </a:rPr>
              <a:t>The feasibility trial</a:t>
            </a:r>
            <a:endParaRPr lang="en-GB" sz="48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4294967295"/>
          </p:nvPr>
        </p:nvSpPr>
        <p:spPr>
          <a:xfrm>
            <a:off x="250825" y="542925"/>
            <a:ext cx="8435975" cy="4725988"/>
          </a:xfrm>
        </p:spPr>
        <p:txBody>
          <a:bodyPr/>
          <a:lstStyle/>
          <a:p>
            <a:pPr>
              <a:buFont typeface="Arial" panose="020B0604020202020204" pitchFamily="34" charset="0"/>
              <a:buNone/>
              <a:defRPr/>
            </a:pPr>
            <a:r>
              <a:rPr lang="en-GB" sz="2800" i="1" dirty="0" smtClean="0">
                <a:latin typeface="+mj-lt"/>
              </a:rPr>
              <a:t>After baseline assessment study participants randomised to:</a:t>
            </a:r>
            <a:endParaRPr lang="en-GB" sz="2800" i="1" dirty="0">
              <a:latin typeface="+mj-lt"/>
            </a:endParaRPr>
          </a:p>
          <a:p>
            <a:pPr>
              <a:buFont typeface="Arial" panose="020B0604020202020204" pitchFamily="34" charset="0"/>
              <a:buNone/>
              <a:defRPr/>
            </a:pPr>
            <a:r>
              <a:rPr lang="en-GB" sz="2800" b="1" dirty="0" smtClean="0">
                <a:latin typeface="+mj-lt"/>
              </a:rPr>
              <a:t>T</a:t>
            </a:r>
            <a:r>
              <a:rPr lang="en-GB" sz="2600" b="1" dirty="0" smtClean="0">
                <a:latin typeface="+mj-lt"/>
              </a:rPr>
              <a:t>reatment group</a:t>
            </a:r>
          </a:p>
          <a:p>
            <a:pPr>
              <a:buFont typeface="Arial" panose="020B0604020202020204" pitchFamily="34" charset="0"/>
              <a:buNone/>
              <a:defRPr/>
            </a:pPr>
            <a:r>
              <a:rPr lang="en-GB" sz="2600" dirty="0" smtClean="0">
                <a:latin typeface="+mj-lt"/>
              </a:rPr>
              <a:t>PROTECT </a:t>
            </a:r>
            <a:r>
              <a:rPr lang="en-GB" sz="2600" dirty="0">
                <a:latin typeface="+mj-lt"/>
              </a:rPr>
              <a:t>3 x 1 hr sessions of psychosocial intervention plus </a:t>
            </a:r>
            <a:r>
              <a:rPr lang="en-GB" sz="2600" dirty="0" smtClean="0">
                <a:latin typeface="+mj-lt"/>
              </a:rPr>
              <a:t>Hep C Info booklet &amp; leaflet about HIV outbreak  </a:t>
            </a:r>
          </a:p>
          <a:p>
            <a:pPr marL="992188" lvl="3" indent="-457200">
              <a:buFont typeface="Arial" charset="0"/>
              <a:buNone/>
              <a:defRPr/>
            </a:pPr>
            <a:endParaRPr lang="en-GB" sz="2600" dirty="0">
              <a:latin typeface="+mj-lt"/>
            </a:endParaRPr>
          </a:p>
          <a:p>
            <a:pPr>
              <a:buFont typeface="Arial" panose="020B0604020202020204" pitchFamily="34" charset="0"/>
              <a:buNone/>
              <a:defRPr/>
            </a:pPr>
            <a:r>
              <a:rPr lang="en-GB" sz="2800" b="1" dirty="0" smtClean="0">
                <a:latin typeface="+mn-lt"/>
              </a:rPr>
              <a:t>Control</a:t>
            </a:r>
            <a:r>
              <a:rPr lang="en-GB" sz="2600" b="1" dirty="0" smtClean="0">
                <a:latin typeface="+mn-lt"/>
              </a:rPr>
              <a:t> group                                                                                </a:t>
            </a:r>
            <a:r>
              <a:rPr lang="en-GB" sz="2600" dirty="0" smtClean="0">
                <a:latin typeface="+mn-lt"/>
              </a:rPr>
              <a:t>Hep </a:t>
            </a:r>
            <a:r>
              <a:rPr lang="en-GB" sz="2600" dirty="0">
                <a:latin typeface="+mn-lt"/>
              </a:rPr>
              <a:t>C Info booklet &amp; leaflet about HIV outbreak </a:t>
            </a:r>
            <a:r>
              <a:rPr lang="en-GB" sz="2600" u="sng" dirty="0" smtClean="0">
                <a:latin typeface="+mn-lt"/>
              </a:rPr>
              <a:t>only</a:t>
            </a:r>
          </a:p>
          <a:p>
            <a:pPr marL="992188" lvl="3" indent="-457200">
              <a:buFont typeface="Arial" panose="020B0604020202020204" pitchFamily="34" charset="0"/>
              <a:buChar char="–"/>
              <a:defRPr/>
            </a:pPr>
            <a:endParaRPr lang="en-GB" sz="2600" b="1" u="sng" dirty="0">
              <a:latin typeface="+mn-lt"/>
            </a:endParaRPr>
          </a:p>
          <a:p>
            <a:pPr lvl="1">
              <a:defRPr/>
            </a:pPr>
            <a:r>
              <a:rPr lang="en-GB" sz="2800" dirty="0" smtClean="0">
                <a:latin typeface="+mn-lt"/>
              </a:rPr>
              <a:t>Both groups also received treatment as usual and were incentivised financially/vouchers</a:t>
            </a:r>
          </a:p>
          <a:p>
            <a:pPr lvl="1">
              <a:defRPr/>
            </a:pPr>
            <a:endParaRPr lang="en-GB" sz="2800" dirty="0" smtClean="0">
              <a:latin typeface="+mn-lt"/>
            </a:endParaRPr>
          </a:p>
          <a:p>
            <a:pPr lvl="1">
              <a:defRPr/>
            </a:pPr>
            <a:r>
              <a:rPr lang="en-GB" sz="2800" dirty="0" smtClean="0">
                <a:latin typeface="+mn-lt"/>
              </a:rPr>
              <a:t>176 eligible patients recruited at baseline (males and females)</a:t>
            </a:r>
            <a:endParaRPr lang="en-GB" sz="2800" dirty="0">
              <a:latin typeface="+mn-lt"/>
            </a:endParaRPr>
          </a:p>
          <a:p>
            <a:pPr>
              <a:buFont typeface="Arial" panose="020B0604020202020204" pitchFamily="34" charset="0"/>
              <a:buNone/>
              <a:defRPr/>
            </a:pPr>
            <a:endParaRPr lang="en-GB" sz="2000" dirty="0"/>
          </a:p>
        </p:txBody>
      </p:sp>
      <p:sp>
        <p:nvSpPr>
          <p:cNvPr id="2969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endParaRPr lang="en-US" altLang="en-US">
              <a:latin typeface="Calibri" pitchFamily="34" charset="0"/>
              <a:ea typeface="ＭＳ Ｐゴシック" pitchFamily="34" charset="-128"/>
            </a:endParaRPr>
          </a:p>
        </p:txBody>
      </p:sp>
      <p:pic>
        <p:nvPicPr>
          <p:cNvPr id="29700" name="Picture 5"/>
          <p:cNvPicPr>
            <a:picLocks noChangeAspect="1" noChangeArrowheads="1"/>
          </p:cNvPicPr>
          <p:nvPr/>
        </p:nvPicPr>
        <p:blipFill>
          <a:blip r:embed="rId3"/>
          <a:srcRect/>
          <a:stretch>
            <a:fillRect/>
          </a:stretch>
        </p:blipFill>
        <p:spPr bwMode="auto">
          <a:xfrm>
            <a:off x="7840663" y="2632075"/>
            <a:ext cx="1104900" cy="156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8763"/>
            <a:ext cx="8001000" cy="747712"/>
          </a:xfrm>
        </p:spPr>
        <p:txBody>
          <a:bodyPr/>
          <a:lstStyle/>
          <a:p>
            <a:pPr>
              <a:defRPr/>
            </a:pPr>
            <a:r>
              <a:rPr lang="en-GB" sz="4000" b="1" dirty="0" smtClean="0">
                <a:latin typeface="+mj-lt"/>
              </a:rPr>
              <a:t> Measuring any potential impact</a:t>
            </a:r>
            <a:endParaRPr lang="en-GB" sz="4000" b="1" dirty="0">
              <a:latin typeface="+mj-lt"/>
            </a:endParaRPr>
          </a:p>
        </p:txBody>
      </p:sp>
      <p:sp>
        <p:nvSpPr>
          <p:cNvPr id="3" name="Content Placeholder 2"/>
          <p:cNvSpPr>
            <a:spLocks noGrp="1"/>
          </p:cNvSpPr>
          <p:nvPr>
            <p:ph idx="1"/>
          </p:nvPr>
        </p:nvSpPr>
        <p:spPr>
          <a:xfrm>
            <a:off x="457200" y="1457325"/>
            <a:ext cx="8229600" cy="4999038"/>
          </a:xfrm>
        </p:spPr>
        <p:txBody>
          <a:bodyPr/>
          <a:lstStyle/>
          <a:p>
            <a:pPr marL="342900" indent="-342900">
              <a:defRPr/>
            </a:pPr>
            <a:r>
              <a:rPr lang="en-GB" sz="2800" dirty="0" smtClean="0">
                <a:latin typeface="+mn-lt"/>
              </a:rPr>
              <a:t>Recruitment and retention in the trial</a:t>
            </a:r>
          </a:p>
          <a:p>
            <a:pPr marL="342900" indent="-342900">
              <a:defRPr/>
            </a:pPr>
            <a:endParaRPr lang="en-GB" sz="2800" dirty="0" smtClean="0">
              <a:latin typeface="+mn-lt"/>
            </a:endParaRPr>
          </a:p>
          <a:p>
            <a:pPr marL="342900" indent="-342900">
              <a:defRPr/>
            </a:pPr>
            <a:r>
              <a:rPr lang="en-GB" sz="2800" dirty="0" smtClean="0">
                <a:latin typeface="+mn-lt"/>
              </a:rPr>
              <a:t>Surrogate self reported markers of risk, knowledge, self efficacy and health related quality of life</a:t>
            </a:r>
          </a:p>
          <a:p>
            <a:pPr marL="342900" indent="-342900">
              <a:defRPr/>
            </a:pPr>
            <a:endParaRPr lang="en-GB" sz="2800" dirty="0" smtClean="0">
              <a:latin typeface="+mn-lt"/>
            </a:endParaRPr>
          </a:p>
          <a:p>
            <a:pPr marL="342900" indent="-342900">
              <a:defRPr/>
            </a:pPr>
            <a:r>
              <a:rPr lang="en-GB" sz="2800" dirty="0" smtClean="0">
                <a:latin typeface="+mn-lt"/>
              </a:rPr>
              <a:t>Economic assessment of health and social resource used</a:t>
            </a:r>
          </a:p>
          <a:p>
            <a:pPr>
              <a:buFont typeface="Arial" panose="020B0604020202020204" pitchFamily="34" charset="0"/>
              <a:buNone/>
              <a:defRPr/>
            </a:pPr>
            <a:endParaRPr lang="en-GB"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08038" y="188913"/>
            <a:ext cx="7878762" cy="830262"/>
          </a:xfrm>
        </p:spPr>
        <p:txBody>
          <a:bodyPr/>
          <a:lstStyle/>
          <a:p>
            <a:r>
              <a:rPr lang="en-GB" altLang="en-US" sz="4000" b="1" smtClean="0">
                <a:latin typeface="Arial" charset="0"/>
                <a:cs typeface="Arial" charset="0"/>
              </a:rPr>
              <a:t>Feasibility trial outcomes</a:t>
            </a:r>
          </a:p>
        </p:txBody>
      </p:sp>
      <p:sp>
        <p:nvSpPr>
          <p:cNvPr id="50179" name="Content Placeholder 2"/>
          <p:cNvSpPr>
            <a:spLocks noGrp="1"/>
          </p:cNvSpPr>
          <p:nvPr>
            <p:ph idx="1"/>
          </p:nvPr>
        </p:nvSpPr>
        <p:spPr>
          <a:xfrm>
            <a:off x="457200" y="1019175"/>
            <a:ext cx="8229600" cy="5106988"/>
          </a:xfrm>
        </p:spPr>
        <p:txBody>
          <a:bodyPr/>
          <a:lstStyle/>
          <a:p>
            <a:pPr marL="457200" indent="-457200">
              <a:buFont typeface="Arial" panose="020B0604020202020204" pitchFamily="34" charset="0"/>
              <a:buChar char="•"/>
              <a:defRPr/>
            </a:pPr>
            <a:r>
              <a:rPr lang="en-GB" sz="2400" dirty="0" smtClean="0">
                <a:latin typeface="+mn-lt"/>
              </a:rPr>
              <a:t>Fewer reported </a:t>
            </a:r>
            <a:r>
              <a:rPr lang="en-GB" sz="2400" dirty="0">
                <a:latin typeface="+mn-lt"/>
              </a:rPr>
              <a:t>injecting risk practices, </a:t>
            </a:r>
            <a:r>
              <a:rPr lang="en-GB" sz="2400" dirty="0" smtClean="0">
                <a:latin typeface="+mn-lt"/>
              </a:rPr>
              <a:t>self-efficacy, better </a:t>
            </a:r>
            <a:r>
              <a:rPr lang="en-GB" sz="2400" dirty="0">
                <a:latin typeface="+mn-lt"/>
              </a:rPr>
              <a:t>hepatitis C and </a:t>
            </a:r>
            <a:r>
              <a:rPr lang="en-GB" sz="2400" dirty="0" smtClean="0">
                <a:latin typeface="+mn-lt"/>
              </a:rPr>
              <a:t>B </a:t>
            </a:r>
            <a:r>
              <a:rPr lang="en-GB" sz="2400" dirty="0">
                <a:latin typeface="+mn-lt"/>
              </a:rPr>
              <a:t>transmission knowledge and greater use </a:t>
            </a:r>
            <a:r>
              <a:rPr lang="en-GB" sz="2400" dirty="0" smtClean="0">
                <a:latin typeface="+mn-lt"/>
              </a:rPr>
              <a:t>of withdrawal </a:t>
            </a:r>
            <a:r>
              <a:rPr lang="en-GB" sz="2400" dirty="0">
                <a:latin typeface="+mn-lt"/>
              </a:rPr>
              <a:t>prevention </a:t>
            </a:r>
            <a:r>
              <a:rPr lang="en-GB" sz="2400" dirty="0" smtClean="0">
                <a:latin typeface="+mn-lt"/>
              </a:rPr>
              <a:t>techniques</a:t>
            </a:r>
          </a:p>
          <a:p>
            <a:pPr marL="457200" indent="-457200">
              <a:defRPr/>
            </a:pPr>
            <a:endParaRPr lang="en-GB" sz="2400" dirty="0">
              <a:latin typeface="+mn-lt"/>
            </a:endParaRPr>
          </a:p>
          <a:p>
            <a:pPr marL="457200" indent="-457200">
              <a:buFont typeface="Arial" panose="020B0604020202020204" pitchFamily="34" charset="0"/>
              <a:buChar char="•"/>
              <a:defRPr/>
            </a:pPr>
            <a:r>
              <a:rPr lang="en-GB" sz="2400" dirty="0" smtClean="0">
                <a:latin typeface="+mn-lt"/>
              </a:rPr>
              <a:t>At one </a:t>
            </a:r>
            <a:r>
              <a:rPr lang="en-GB" sz="2400" dirty="0">
                <a:latin typeface="+mn-lt"/>
              </a:rPr>
              <a:t>month </a:t>
            </a:r>
            <a:r>
              <a:rPr lang="en-GB" sz="2400" dirty="0" smtClean="0">
                <a:latin typeface="+mn-lt"/>
              </a:rPr>
              <a:t>post-intervention follow up: Intervention did </a:t>
            </a:r>
            <a:r>
              <a:rPr lang="en-GB" sz="2400" dirty="0">
                <a:latin typeface="+mn-lt"/>
              </a:rPr>
              <a:t>not appear to encourage riskier injecting practices or </a:t>
            </a:r>
            <a:r>
              <a:rPr lang="en-GB" sz="2400" dirty="0" smtClean="0">
                <a:latin typeface="+mn-lt"/>
              </a:rPr>
              <a:t>increase frequency </a:t>
            </a:r>
            <a:r>
              <a:rPr lang="en-GB" sz="2400" dirty="0">
                <a:latin typeface="+mn-lt"/>
              </a:rPr>
              <a:t>of </a:t>
            </a:r>
            <a:r>
              <a:rPr lang="en-GB" sz="2400" dirty="0" smtClean="0">
                <a:latin typeface="+mn-lt"/>
              </a:rPr>
              <a:t>injecting</a:t>
            </a:r>
          </a:p>
          <a:p>
            <a:pPr marL="342900" indent="-342900">
              <a:buFont typeface="Arial" panose="020B0604020202020204" pitchFamily="34" charset="0"/>
              <a:buChar char="•"/>
              <a:defRPr/>
            </a:pPr>
            <a:endParaRPr lang="en-GB" sz="2400" b="1" dirty="0" smtClean="0">
              <a:latin typeface="+mn-lt"/>
            </a:endParaRPr>
          </a:p>
          <a:p>
            <a:pPr marL="342900" indent="-342900">
              <a:buFont typeface="Arial" panose="020B0604020202020204" pitchFamily="34" charset="0"/>
              <a:buChar char="•"/>
              <a:defRPr/>
            </a:pPr>
            <a:r>
              <a:rPr lang="en-GB" sz="2400" dirty="0" smtClean="0">
                <a:latin typeface="+mn-lt"/>
              </a:rPr>
              <a:t>Acceptable to staff and patients</a:t>
            </a:r>
          </a:p>
          <a:p>
            <a:pPr marL="457200" indent="-457200">
              <a:buFont typeface="Arial" panose="020B0604020202020204" pitchFamily="34" charset="0"/>
              <a:buChar char="•"/>
              <a:defRPr/>
            </a:pPr>
            <a:endParaRPr lang="en-GB" altLang="en-US" sz="2400" dirty="0" smtClean="0">
              <a:latin typeface="+mn-lt"/>
              <a:cs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43075" y="2014538"/>
            <a:ext cx="5672138" cy="1143000"/>
          </a:xfrm>
        </p:spPr>
        <p:txBody>
          <a:bodyPr/>
          <a:lstStyle/>
          <a:p>
            <a:pPr>
              <a:defRPr/>
            </a:pPr>
            <a:r>
              <a:rPr lang="en-GB" sz="4400" b="1" dirty="0" smtClean="0">
                <a:latin typeface="+mj-lt"/>
              </a:rPr>
              <a:t>The research team and research sites</a:t>
            </a:r>
            <a:endParaRPr lang="en-GB" sz="3600" b="1"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73100" y="246063"/>
            <a:ext cx="8013700" cy="533400"/>
          </a:xfrm>
        </p:spPr>
        <p:txBody>
          <a:bodyPr/>
          <a:lstStyle/>
          <a:p>
            <a:r>
              <a:rPr lang="en-GB" altLang="en-US" b="1" smtClean="0">
                <a:latin typeface="Arial" charset="0"/>
                <a:cs typeface="Arial" charset="0"/>
              </a:rPr>
              <a:t>Feasibility</a:t>
            </a:r>
            <a:r>
              <a:rPr lang="en-GB" altLang="en-US" b="1" u="sng" smtClean="0">
                <a:latin typeface="Arial" charset="0"/>
                <a:cs typeface="Arial" charset="0"/>
              </a:rPr>
              <a:t> </a:t>
            </a:r>
            <a:endParaRPr lang="en-GB" altLang="en-US" smtClean="0">
              <a:latin typeface="Impact" pitchFamily="34" charset="0"/>
              <a:cs typeface="Impact" pitchFamily="34" charset="0"/>
            </a:endParaRPr>
          </a:p>
        </p:txBody>
      </p:sp>
      <p:sp>
        <p:nvSpPr>
          <p:cNvPr id="43011" name="Content Placeholder 2"/>
          <p:cNvSpPr>
            <a:spLocks noGrp="1"/>
          </p:cNvSpPr>
          <p:nvPr>
            <p:ph idx="1"/>
          </p:nvPr>
        </p:nvSpPr>
        <p:spPr>
          <a:xfrm>
            <a:off x="457200" y="1031875"/>
            <a:ext cx="8229600" cy="4683125"/>
          </a:xfrm>
        </p:spPr>
        <p:txBody>
          <a:bodyPr/>
          <a:lstStyle/>
          <a:p>
            <a:pPr marL="342900" indent="-342900">
              <a:buFont typeface="Arial" panose="020B0604020202020204" pitchFamily="34" charset="0"/>
              <a:buChar char="•"/>
              <a:defRPr/>
            </a:pPr>
            <a:r>
              <a:rPr lang="en-GB" sz="2400" dirty="0" smtClean="0">
                <a:latin typeface="+mn-lt"/>
              </a:rPr>
              <a:t>56% (99/176) of eligible participants were </a:t>
            </a:r>
            <a:r>
              <a:rPr lang="en-GB" sz="2400" dirty="0">
                <a:latin typeface="+mn-lt"/>
              </a:rPr>
              <a:t>randomised into the feasibility </a:t>
            </a:r>
            <a:r>
              <a:rPr lang="en-GB" sz="2400" dirty="0" smtClean="0">
                <a:latin typeface="+mn-lt"/>
              </a:rPr>
              <a:t>trial</a:t>
            </a:r>
            <a:endParaRPr lang="en-GB" altLang="en-US" sz="2400" dirty="0" smtClean="0">
              <a:latin typeface="+mn-lt"/>
              <a:cs typeface="Arial" panose="020B0604020202020204" pitchFamily="34" charset="0"/>
            </a:endParaRPr>
          </a:p>
          <a:p>
            <a:pPr marL="342900" indent="-342900">
              <a:buFont typeface="Arial" panose="020B0604020202020204" pitchFamily="34" charset="0"/>
              <a:buChar char="•"/>
              <a:defRPr/>
            </a:pPr>
            <a:endParaRPr lang="en-GB" altLang="en-US" sz="1800" dirty="0" smtClean="0">
              <a:latin typeface="+mn-lt"/>
              <a:cs typeface="Arial" panose="020B0604020202020204" pitchFamily="34" charset="0"/>
            </a:endParaRPr>
          </a:p>
          <a:p>
            <a:pPr marL="342900" indent="-342900">
              <a:buFont typeface="Arial" panose="020B0604020202020204" pitchFamily="34" charset="0"/>
              <a:buChar char="•"/>
              <a:defRPr/>
            </a:pPr>
            <a:r>
              <a:rPr lang="en-GB" altLang="en-US" sz="2400" dirty="0" smtClean="0">
                <a:latin typeface="+mn-lt"/>
                <a:cs typeface="Arial" panose="020B0604020202020204" pitchFamily="34" charset="0"/>
              </a:rPr>
              <a:t>38% (20/52) on intervention arm attended at least one session</a:t>
            </a:r>
          </a:p>
          <a:p>
            <a:pPr marL="342900" indent="-342900">
              <a:buFont typeface="Arial" panose="020B0604020202020204" pitchFamily="34" charset="0"/>
              <a:buChar char="•"/>
              <a:defRPr/>
            </a:pPr>
            <a:endParaRPr lang="en-GB" altLang="en-US" sz="1800" dirty="0">
              <a:latin typeface="+mn-lt"/>
              <a:cs typeface="Arial" panose="020B0604020202020204" pitchFamily="34" charset="0"/>
            </a:endParaRPr>
          </a:p>
          <a:p>
            <a:pPr marL="342900" indent="-342900">
              <a:buFont typeface="Arial" panose="020B0604020202020204" pitchFamily="34" charset="0"/>
              <a:buChar char="•"/>
              <a:defRPr/>
            </a:pPr>
            <a:r>
              <a:rPr lang="en-GB" sz="2400" dirty="0">
                <a:latin typeface="+mn-lt"/>
              </a:rPr>
              <a:t>Men were more likely to attend at least one intervention </a:t>
            </a:r>
            <a:r>
              <a:rPr lang="en-GB" sz="2400" dirty="0" smtClean="0">
                <a:latin typeface="+mn-lt"/>
              </a:rPr>
              <a:t>session than women</a:t>
            </a:r>
          </a:p>
          <a:p>
            <a:pPr marL="342900" indent="-342900">
              <a:buFont typeface="Arial" panose="020B0604020202020204" pitchFamily="34" charset="0"/>
              <a:buChar char="•"/>
              <a:defRPr/>
            </a:pPr>
            <a:endParaRPr lang="en-GB" sz="1800" dirty="0">
              <a:latin typeface="+mn-lt"/>
            </a:endParaRPr>
          </a:p>
          <a:p>
            <a:pPr marL="342900" indent="-342900">
              <a:buFont typeface="Arial" panose="020B0604020202020204" pitchFamily="34" charset="0"/>
              <a:buChar char="•"/>
              <a:defRPr/>
            </a:pPr>
            <a:r>
              <a:rPr lang="en-GB" sz="2400" dirty="0">
                <a:latin typeface="+mn-lt"/>
              </a:rPr>
              <a:t>Attendance </a:t>
            </a:r>
            <a:r>
              <a:rPr lang="en-GB" sz="2400" dirty="0" smtClean="0">
                <a:latin typeface="+mn-lt"/>
              </a:rPr>
              <a:t>to </a:t>
            </a:r>
            <a:r>
              <a:rPr lang="en-GB" sz="2400" dirty="0">
                <a:latin typeface="+mn-lt"/>
              </a:rPr>
              <a:t>at least one intervention session was highest in London (63%) and North Wales (54%), whereas only 25% attended in Glasgow, and no participants attended in York. </a:t>
            </a:r>
          </a:p>
          <a:p>
            <a:pPr marL="342900" indent="-342900">
              <a:buFont typeface="Arial" panose="020B0604020202020204" pitchFamily="34" charset="0"/>
              <a:buChar char="•"/>
              <a:defRPr/>
            </a:pPr>
            <a:endParaRPr lang="en-GB" altLang="en-US" sz="2400" dirty="0" smtClean="0">
              <a:latin typeface="+mn-lt"/>
              <a:cs typeface="Arial" panose="020B0604020202020204" pitchFamily="34" charset="0"/>
            </a:endParaRPr>
          </a:p>
          <a:p>
            <a:pPr marL="342900" indent="-342900">
              <a:buFont typeface="Arial" panose="020B0604020202020204" pitchFamily="34" charset="0"/>
              <a:buChar char="•"/>
              <a:defRPr/>
            </a:pPr>
            <a:endParaRPr lang="en-GB" altLang="en-US" sz="2400" dirty="0" smtClean="0">
              <a:latin typeface="+mn-lt"/>
              <a:cs typeface="Arial" panose="020B0604020202020204" pitchFamily="34" charset="0"/>
            </a:endParaRPr>
          </a:p>
          <a:p>
            <a:pPr>
              <a:buFont typeface="Arial" panose="020B0604020202020204" pitchFamily="34" charset="0"/>
              <a:buNone/>
              <a:defRPr/>
            </a:pPr>
            <a:endParaRPr lang="en-GB" altLang="en-US" sz="2400" dirty="0" smtClean="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74688" y="188913"/>
            <a:ext cx="8274050" cy="520700"/>
          </a:xfrm>
        </p:spPr>
        <p:txBody>
          <a:bodyPr/>
          <a:lstStyle/>
          <a:p>
            <a:r>
              <a:rPr lang="en-GB" altLang="en-US" b="1" smtClean="0">
                <a:latin typeface="Arial" charset="0"/>
                <a:cs typeface="Arial" charset="0"/>
              </a:rPr>
              <a:t>Results</a:t>
            </a:r>
          </a:p>
        </p:txBody>
      </p:sp>
      <p:sp>
        <p:nvSpPr>
          <p:cNvPr id="49155" name="Content Placeholder 2"/>
          <p:cNvSpPr>
            <a:spLocks noGrp="1"/>
          </p:cNvSpPr>
          <p:nvPr>
            <p:ph idx="1"/>
          </p:nvPr>
        </p:nvSpPr>
        <p:spPr>
          <a:xfrm>
            <a:off x="252413" y="1235075"/>
            <a:ext cx="8696325" cy="4476750"/>
          </a:xfrm>
        </p:spPr>
        <p:txBody>
          <a:bodyPr/>
          <a:lstStyle/>
          <a:p>
            <a:pPr marL="342900" indent="-342900">
              <a:defRPr/>
            </a:pPr>
            <a:r>
              <a:rPr lang="en-GB" sz="2800" dirty="0" smtClean="0">
                <a:latin typeface="+mn-lt"/>
              </a:rPr>
              <a:t>Those </a:t>
            </a:r>
            <a:r>
              <a:rPr lang="en-GB" sz="2800" dirty="0">
                <a:latin typeface="+mn-lt"/>
              </a:rPr>
              <a:t>who did </a:t>
            </a:r>
            <a:r>
              <a:rPr lang="en-GB" sz="2800" b="1" dirty="0" smtClean="0">
                <a:latin typeface="+mn-lt"/>
              </a:rPr>
              <a:t>not</a:t>
            </a:r>
            <a:r>
              <a:rPr lang="en-GB" sz="2800" dirty="0" smtClean="0">
                <a:latin typeface="+mn-lt"/>
              </a:rPr>
              <a:t> attend </a:t>
            </a:r>
            <a:r>
              <a:rPr lang="en-GB" sz="2800" dirty="0">
                <a:latin typeface="+mn-lt"/>
              </a:rPr>
              <a:t>any sessions </a:t>
            </a:r>
            <a:r>
              <a:rPr lang="en-GB" sz="2800" dirty="0" smtClean="0">
                <a:latin typeface="+mn-lt"/>
              </a:rPr>
              <a:t>were </a:t>
            </a:r>
            <a:r>
              <a:rPr lang="en-GB" sz="2800" dirty="0">
                <a:latin typeface="+mn-lt"/>
              </a:rPr>
              <a:t>more likely </a:t>
            </a:r>
            <a:r>
              <a:rPr lang="en-GB" sz="2800" dirty="0" smtClean="0">
                <a:latin typeface="+mn-lt"/>
              </a:rPr>
              <a:t>to</a:t>
            </a:r>
          </a:p>
          <a:p>
            <a:pPr marL="342900" indent="-342900">
              <a:buFont typeface="Arial" panose="020B0604020202020204" pitchFamily="34" charset="0"/>
              <a:buChar char="•"/>
              <a:defRPr/>
            </a:pPr>
            <a:r>
              <a:rPr lang="en-GB" sz="2800" dirty="0" smtClean="0">
                <a:latin typeface="+mn-lt"/>
              </a:rPr>
              <a:t>Be homeless</a:t>
            </a:r>
          </a:p>
          <a:p>
            <a:pPr marL="342900" indent="-342900">
              <a:buFont typeface="Arial" panose="020B0604020202020204" pitchFamily="34" charset="0"/>
              <a:buChar char="•"/>
              <a:defRPr/>
            </a:pPr>
            <a:r>
              <a:rPr lang="en-GB" sz="2800" dirty="0" smtClean="0">
                <a:latin typeface="+mn-lt"/>
              </a:rPr>
              <a:t>Have injected on a </a:t>
            </a:r>
            <a:r>
              <a:rPr lang="en-GB" sz="2800" dirty="0">
                <a:latin typeface="+mn-lt"/>
              </a:rPr>
              <a:t>greater number of days in the last </a:t>
            </a:r>
            <a:r>
              <a:rPr lang="en-GB" sz="2800" dirty="0" smtClean="0">
                <a:latin typeface="+mn-lt"/>
              </a:rPr>
              <a:t>month</a:t>
            </a:r>
          </a:p>
          <a:p>
            <a:pPr marL="342900" indent="-342900">
              <a:buFont typeface="Arial" panose="020B0604020202020204" pitchFamily="34" charset="0"/>
              <a:buChar char="•"/>
              <a:defRPr/>
            </a:pPr>
            <a:r>
              <a:rPr lang="en-GB" sz="2800" dirty="0" smtClean="0">
                <a:latin typeface="+mn-lt"/>
              </a:rPr>
              <a:t>Used </a:t>
            </a:r>
            <a:r>
              <a:rPr lang="en-GB" sz="2800" dirty="0">
                <a:latin typeface="+mn-lt"/>
              </a:rPr>
              <a:t>a greater number of needles from a Needle Exchange in the last </a:t>
            </a:r>
            <a:r>
              <a:rPr lang="en-GB" sz="2800" dirty="0" smtClean="0">
                <a:latin typeface="+mn-lt"/>
              </a:rPr>
              <a:t>month</a:t>
            </a:r>
          </a:p>
          <a:p>
            <a:pPr marL="342900" indent="-342900">
              <a:buFont typeface="Arial" panose="020B0604020202020204" pitchFamily="34" charset="0"/>
              <a:buChar char="•"/>
              <a:defRPr/>
            </a:pPr>
            <a:endParaRPr lang="en-GB" sz="2800" dirty="0" smtClean="0">
              <a:latin typeface="+mn-lt"/>
            </a:endParaRPr>
          </a:p>
          <a:p>
            <a:pPr marL="342900" indent="-342900">
              <a:defRPr/>
            </a:pPr>
            <a:r>
              <a:rPr lang="en-GB" sz="2800" dirty="0" smtClean="0">
                <a:latin typeface="Calibri" pitchFamily="34" charset="0"/>
                <a:cs typeface="Impact" pitchFamily="34" charset="0"/>
              </a:rPr>
              <a:t>    Estimated mean cost per participant was £270.67 for those attending all three sessions, compared to £0.86 </a:t>
            </a:r>
          </a:p>
          <a:p>
            <a:pPr marL="342900" indent="-342900">
              <a:buFont typeface="Arial" panose="020B0604020202020204" pitchFamily="34" charset="0"/>
              <a:buChar char="•"/>
              <a:defRPr/>
            </a:pPr>
            <a:endParaRPr lang="en-GB" sz="2800" dirty="0" smtClean="0">
              <a:latin typeface="+mn-lt"/>
            </a:endParaRPr>
          </a:p>
          <a:p>
            <a:pPr marL="342900" indent="-342900">
              <a:buFont typeface="Arial" panose="020B0604020202020204" pitchFamily="34" charset="0"/>
              <a:buChar char="•"/>
              <a:defRPr/>
            </a:pPr>
            <a:endParaRPr lang="en-GB" sz="2800" dirty="0">
              <a:latin typeface="+mn-lt"/>
            </a:endParaRPr>
          </a:p>
          <a:p>
            <a:pPr marL="342900" indent="-342900">
              <a:buFont typeface="Arial" panose="020B0604020202020204" pitchFamily="34" charset="0"/>
              <a:buChar char="•"/>
              <a:defRPr/>
            </a:pPr>
            <a:endParaRPr lang="en-GB" altLang="en-US" sz="2400" dirty="0">
              <a:latin typeface="+mn-lt"/>
              <a:cs typeface="Arial" panose="020B0604020202020204" pitchFamily="34" charset="0"/>
            </a:endParaRPr>
          </a:p>
          <a:p>
            <a:pPr marL="342900" indent="-342900">
              <a:buFont typeface="Arial" panose="020B0604020202020204" pitchFamily="34" charset="0"/>
              <a:buChar char="•"/>
              <a:defRPr/>
            </a:pPr>
            <a:endParaRPr lang="en-US" altLang="en-US" sz="1800" dirty="0" smtClean="0">
              <a:latin typeface="+mn-lt"/>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038225" y="3360738"/>
            <a:ext cx="7462838" cy="12700"/>
          </a:xfrm>
          <a:prstGeom prst="line">
            <a:avLst/>
          </a:prstGeom>
        </p:spPr>
        <p:style>
          <a:lnRef idx="2">
            <a:schemeClr val="accent1"/>
          </a:lnRef>
          <a:fillRef idx="0">
            <a:schemeClr val="accent1"/>
          </a:fillRef>
          <a:effectRef idx="1">
            <a:schemeClr val="accent1"/>
          </a:effectRef>
          <a:fontRef idx="minor">
            <a:schemeClr val="tx1"/>
          </a:fontRef>
        </p:style>
      </p:cxnSp>
      <p:sp>
        <p:nvSpPr>
          <p:cNvPr id="6" name="Down Arrow 5"/>
          <p:cNvSpPr/>
          <p:nvPr/>
        </p:nvSpPr>
        <p:spPr>
          <a:xfrm>
            <a:off x="587375" y="4597400"/>
            <a:ext cx="530225" cy="14335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Up Arrow 6"/>
          <p:cNvSpPr/>
          <p:nvPr/>
        </p:nvSpPr>
        <p:spPr>
          <a:xfrm>
            <a:off x="7710488" y="665163"/>
            <a:ext cx="531812" cy="1433512"/>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Isosceles Triangle 8"/>
          <p:cNvSpPr/>
          <p:nvPr/>
        </p:nvSpPr>
        <p:spPr>
          <a:xfrm>
            <a:off x="3843338" y="3360738"/>
            <a:ext cx="1408112" cy="1025525"/>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4822" name="TextBox 9"/>
          <p:cNvSpPr txBox="1">
            <a:spLocks noChangeArrowheads="1"/>
          </p:cNvSpPr>
          <p:nvPr/>
        </p:nvSpPr>
        <p:spPr bwMode="auto">
          <a:xfrm>
            <a:off x="6315075" y="296863"/>
            <a:ext cx="2508250" cy="368300"/>
          </a:xfrm>
          <a:prstGeom prst="rect">
            <a:avLst/>
          </a:prstGeom>
          <a:noFill/>
          <a:ln w="9525">
            <a:noFill/>
            <a:miter lim="800000"/>
            <a:headEnd/>
            <a:tailEnd/>
          </a:ln>
        </p:spPr>
        <p:txBody>
          <a:bodyPr>
            <a:spAutoFit/>
          </a:bodyPr>
          <a:lstStyle/>
          <a:p>
            <a:r>
              <a:rPr lang="en-GB">
                <a:solidFill>
                  <a:srgbClr val="7030A0"/>
                </a:solidFill>
              </a:rPr>
              <a:t>Progress to full trial</a:t>
            </a:r>
          </a:p>
        </p:txBody>
      </p:sp>
      <p:sp>
        <p:nvSpPr>
          <p:cNvPr id="34823" name="TextBox 10"/>
          <p:cNvSpPr txBox="1">
            <a:spLocks noChangeArrowheads="1"/>
          </p:cNvSpPr>
          <p:nvPr/>
        </p:nvSpPr>
        <p:spPr bwMode="auto">
          <a:xfrm>
            <a:off x="534988" y="6030913"/>
            <a:ext cx="2508250" cy="369887"/>
          </a:xfrm>
          <a:prstGeom prst="rect">
            <a:avLst/>
          </a:prstGeom>
          <a:noFill/>
          <a:ln w="9525">
            <a:noFill/>
            <a:miter lim="800000"/>
            <a:headEnd/>
            <a:tailEnd/>
          </a:ln>
        </p:spPr>
        <p:txBody>
          <a:bodyPr>
            <a:spAutoFit/>
          </a:bodyPr>
          <a:lstStyle/>
          <a:p>
            <a:r>
              <a:rPr lang="en-GB">
                <a:solidFill>
                  <a:srgbClr val="7030A0"/>
                </a:solidFill>
              </a:rPr>
              <a:t>Full trial not justified</a:t>
            </a:r>
          </a:p>
        </p:txBody>
      </p:sp>
      <p:sp>
        <p:nvSpPr>
          <p:cNvPr id="12" name="TextBox 11"/>
          <p:cNvSpPr txBox="1">
            <a:spLocks noChangeArrowheads="1"/>
          </p:cNvSpPr>
          <p:nvPr/>
        </p:nvSpPr>
        <p:spPr bwMode="auto">
          <a:xfrm>
            <a:off x="4584700" y="2438400"/>
            <a:ext cx="4386263" cy="1200150"/>
          </a:xfrm>
          <a:prstGeom prst="rect">
            <a:avLst/>
          </a:prstGeom>
          <a:noFill/>
          <a:ln w="9525">
            <a:noFill/>
            <a:miter lim="800000"/>
            <a:headEnd/>
            <a:tailEnd/>
          </a:ln>
        </p:spPr>
        <p:txBody>
          <a:bodyPr>
            <a:spAutoFit/>
          </a:bodyPr>
          <a:lstStyle/>
          <a:p>
            <a:r>
              <a:rPr lang="en-GB"/>
              <a:t>No immediately obvious harms</a:t>
            </a:r>
          </a:p>
          <a:p>
            <a:r>
              <a:rPr lang="en-GB"/>
              <a:t>Acceptable to patients and providers</a:t>
            </a:r>
          </a:p>
          <a:p>
            <a:r>
              <a:rPr lang="en-GB"/>
              <a:t>Possible to collect surrogate marker data</a:t>
            </a:r>
          </a:p>
          <a:p>
            <a:endParaRPr lang="en-GB"/>
          </a:p>
        </p:txBody>
      </p:sp>
      <p:sp>
        <p:nvSpPr>
          <p:cNvPr id="13" name="TextBox 12"/>
          <p:cNvSpPr txBox="1">
            <a:spLocks noChangeArrowheads="1"/>
          </p:cNvSpPr>
          <p:nvPr/>
        </p:nvSpPr>
        <p:spPr bwMode="auto">
          <a:xfrm>
            <a:off x="320675" y="3397250"/>
            <a:ext cx="3522663" cy="1200150"/>
          </a:xfrm>
          <a:prstGeom prst="rect">
            <a:avLst/>
          </a:prstGeom>
          <a:noFill/>
          <a:ln w="9525">
            <a:noFill/>
            <a:miter lim="800000"/>
            <a:headEnd/>
            <a:tailEnd/>
          </a:ln>
        </p:spPr>
        <p:txBody>
          <a:bodyPr>
            <a:spAutoFit/>
          </a:bodyPr>
          <a:lstStyle/>
          <a:p>
            <a:r>
              <a:rPr lang="en-GB"/>
              <a:t>Poor recruitment and retention</a:t>
            </a:r>
          </a:p>
          <a:p>
            <a:r>
              <a:rPr lang="en-GB"/>
              <a:t>even under intensive trial conditions</a:t>
            </a:r>
          </a:p>
          <a:p>
            <a:endParaRPr lang="en-GB"/>
          </a:p>
        </p:txBody>
      </p:sp>
      <p:sp>
        <p:nvSpPr>
          <p:cNvPr id="14" name="TextBox 13"/>
          <p:cNvSpPr txBox="1"/>
          <p:nvPr/>
        </p:nvSpPr>
        <p:spPr>
          <a:xfrm>
            <a:off x="104775" y="1144588"/>
            <a:ext cx="7475538" cy="954087"/>
          </a:xfrm>
          <a:prstGeom prst="rect">
            <a:avLst/>
          </a:prstGeom>
          <a:noFill/>
        </p:spPr>
        <p:txBody>
          <a:bodyPr>
            <a:spAutoFit/>
          </a:bodyPr>
          <a:lstStyle/>
          <a:p>
            <a:pPr algn="ctr">
              <a:defRPr/>
            </a:pPr>
            <a:r>
              <a:rPr lang="en-GB" sz="2800" dirty="0">
                <a:solidFill>
                  <a:schemeClr val="accent2">
                    <a:lumMod val="75000"/>
                  </a:schemeClr>
                </a:solidFill>
              </a:rPr>
              <a:t>We are primarily interested in effectiveness rather than efficacy hence ‘intention to treat’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038225" y="3360738"/>
            <a:ext cx="7462838" cy="12700"/>
          </a:xfrm>
          <a:prstGeom prst="line">
            <a:avLst/>
          </a:prstGeom>
        </p:spPr>
        <p:style>
          <a:lnRef idx="2">
            <a:schemeClr val="accent1"/>
          </a:lnRef>
          <a:fillRef idx="0">
            <a:schemeClr val="accent1"/>
          </a:fillRef>
          <a:effectRef idx="1">
            <a:schemeClr val="accent1"/>
          </a:effectRef>
          <a:fontRef idx="minor">
            <a:schemeClr val="tx1"/>
          </a:fontRef>
        </p:style>
      </p:cxnSp>
      <p:sp>
        <p:nvSpPr>
          <p:cNvPr id="6" name="Down Arrow 5"/>
          <p:cNvSpPr/>
          <p:nvPr/>
        </p:nvSpPr>
        <p:spPr>
          <a:xfrm>
            <a:off x="587375" y="4597400"/>
            <a:ext cx="530225" cy="1433513"/>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Up Arrow 6"/>
          <p:cNvSpPr/>
          <p:nvPr/>
        </p:nvSpPr>
        <p:spPr>
          <a:xfrm>
            <a:off x="7710488" y="665163"/>
            <a:ext cx="531812" cy="1433512"/>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Isosceles Triangle 8"/>
          <p:cNvSpPr/>
          <p:nvPr/>
        </p:nvSpPr>
        <p:spPr>
          <a:xfrm>
            <a:off x="3843338" y="3360738"/>
            <a:ext cx="1408112" cy="1025525"/>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5846" name="TextBox 9"/>
          <p:cNvSpPr txBox="1">
            <a:spLocks noChangeArrowheads="1"/>
          </p:cNvSpPr>
          <p:nvPr/>
        </p:nvSpPr>
        <p:spPr bwMode="auto">
          <a:xfrm>
            <a:off x="6315075" y="296863"/>
            <a:ext cx="2508250" cy="368300"/>
          </a:xfrm>
          <a:prstGeom prst="rect">
            <a:avLst/>
          </a:prstGeom>
          <a:noFill/>
          <a:ln w="9525">
            <a:noFill/>
            <a:miter lim="800000"/>
            <a:headEnd/>
            <a:tailEnd/>
          </a:ln>
        </p:spPr>
        <p:txBody>
          <a:bodyPr>
            <a:spAutoFit/>
          </a:bodyPr>
          <a:lstStyle/>
          <a:p>
            <a:r>
              <a:rPr lang="en-GB">
                <a:solidFill>
                  <a:srgbClr val="7030A0"/>
                </a:solidFill>
              </a:rPr>
              <a:t>Progress to full trial</a:t>
            </a:r>
          </a:p>
        </p:txBody>
      </p:sp>
      <p:sp>
        <p:nvSpPr>
          <p:cNvPr id="35847" name="TextBox 10"/>
          <p:cNvSpPr txBox="1">
            <a:spLocks noChangeArrowheads="1"/>
          </p:cNvSpPr>
          <p:nvPr/>
        </p:nvSpPr>
        <p:spPr bwMode="auto">
          <a:xfrm>
            <a:off x="534988" y="6030913"/>
            <a:ext cx="4395787" cy="369887"/>
          </a:xfrm>
          <a:prstGeom prst="rect">
            <a:avLst/>
          </a:prstGeom>
          <a:noFill/>
          <a:ln w="9525">
            <a:noFill/>
            <a:miter lim="800000"/>
            <a:headEnd/>
            <a:tailEnd/>
          </a:ln>
        </p:spPr>
        <p:txBody>
          <a:bodyPr>
            <a:spAutoFit/>
          </a:bodyPr>
          <a:lstStyle/>
          <a:p>
            <a:r>
              <a:rPr lang="en-GB" b="1">
                <a:solidFill>
                  <a:srgbClr val="FF0000"/>
                </a:solidFill>
              </a:rPr>
              <a:t>Full trial not currently justified</a:t>
            </a:r>
          </a:p>
        </p:txBody>
      </p:sp>
      <p:sp>
        <p:nvSpPr>
          <p:cNvPr id="35848" name="TextBox 11"/>
          <p:cNvSpPr txBox="1">
            <a:spLocks noChangeArrowheads="1"/>
          </p:cNvSpPr>
          <p:nvPr/>
        </p:nvSpPr>
        <p:spPr bwMode="auto">
          <a:xfrm>
            <a:off x="4584700" y="2438400"/>
            <a:ext cx="4386263" cy="1200150"/>
          </a:xfrm>
          <a:prstGeom prst="rect">
            <a:avLst/>
          </a:prstGeom>
          <a:noFill/>
          <a:ln w="9525">
            <a:noFill/>
            <a:miter lim="800000"/>
            <a:headEnd/>
            <a:tailEnd/>
          </a:ln>
        </p:spPr>
        <p:txBody>
          <a:bodyPr>
            <a:spAutoFit/>
          </a:bodyPr>
          <a:lstStyle/>
          <a:p>
            <a:r>
              <a:rPr lang="en-GB"/>
              <a:t>No immediately obvious harms</a:t>
            </a:r>
          </a:p>
          <a:p>
            <a:r>
              <a:rPr lang="en-GB"/>
              <a:t>Acceptable to patients and providers</a:t>
            </a:r>
          </a:p>
          <a:p>
            <a:r>
              <a:rPr lang="en-GB"/>
              <a:t>Possible to collect surrogate marker data</a:t>
            </a:r>
          </a:p>
          <a:p>
            <a:endParaRPr lang="en-GB"/>
          </a:p>
        </p:txBody>
      </p:sp>
      <p:sp>
        <p:nvSpPr>
          <p:cNvPr id="35849" name="TextBox 12"/>
          <p:cNvSpPr txBox="1">
            <a:spLocks noChangeArrowheads="1"/>
          </p:cNvSpPr>
          <p:nvPr/>
        </p:nvSpPr>
        <p:spPr bwMode="auto">
          <a:xfrm>
            <a:off x="320675" y="3397250"/>
            <a:ext cx="3522663" cy="1200150"/>
          </a:xfrm>
          <a:prstGeom prst="rect">
            <a:avLst/>
          </a:prstGeom>
          <a:noFill/>
          <a:ln w="9525">
            <a:noFill/>
            <a:miter lim="800000"/>
            <a:headEnd/>
            <a:tailEnd/>
          </a:ln>
        </p:spPr>
        <p:txBody>
          <a:bodyPr>
            <a:spAutoFit/>
          </a:bodyPr>
          <a:lstStyle/>
          <a:p>
            <a:r>
              <a:rPr lang="en-GB"/>
              <a:t>Poor recruitment and retention</a:t>
            </a:r>
          </a:p>
          <a:p>
            <a:r>
              <a:rPr lang="en-GB"/>
              <a:t>even under intensive trial conditions</a:t>
            </a:r>
          </a:p>
          <a:p>
            <a:endParaRPr lang="en-GB"/>
          </a:p>
        </p:txBody>
      </p:sp>
      <p:sp>
        <p:nvSpPr>
          <p:cNvPr id="14" name="TextBox 13"/>
          <p:cNvSpPr txBox="1"/>
          <p:nvPr/>
        </p:nvSpPr>
        <p:spPr>
          <a:xfrm>
            <a:off x="104775" y="1144588"/>
            <a:ext cx="7475538" cy="954087"/>
          </a:xfrm>
          <a:prstGeom prst="rect">
            <a:avLst/>
          </a:prstGeom>
          <a:noFill/>
        </p:spPr>
        <p:txBody>
          <a:bodyPr>
            <a:spAutoFit/>
          </a:bodyPr>
          <a:lstStyle/>
          <a:p>
            <a:pPr algn="ctr">
              <a:defRPr/>
            </a:pPr>
            <a:r>
              <a:rPr lang="en-GB" sz="2800" dirty="0">
                <a:solidFill>
                  <a:schemeClr val="accent2">
                    <a:lumMod val="75000"/>
                  </a:schemeClr>
                </a:solidFill>
              </a:rPr>
              <a:t>We are primarily interested in effectiveness rather than efficacy hence ‘intention to treat’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93713" y="950913"/>
            <a:ext cx="8180387" cy="5078412"/>
          </a:xfrm>
          <a:prstGeom prst="rect">
            <a:avLst/>
          </a:prstGeom>
          <a:noFill/>
          <a:ln w="9525">
            <a:noFill/>
            <a:miter lim="800000"/>
            <a:headEnd/>
            <a:tailEnd/>
          </a:ln>
        </p:spPr>
        <p:txBody>
          <a:bodyPr>
            <a:spAutoFit/>
          </a:bodyPr>
          <a:lstStyle/>
          <a:p>
            <a:r>
              <a:rPr lang="en-GB" sz="2800"/>
              <a:t>Why this cautious and rather disappointing conclusion?</a:t>
            </a:r>
          </a:p>
          <a:p>
            <a:endParaRPr lang="en-GB" sz="2800"/>
          </a:p>
          <a:p>
            <a:r>
              <a:rPr lang="en-GB" sz="2800"/>
              <a:t>Structured interventions of this nature require considerable resources that could be directed at interventions with a more robust evidence base</a:t>
            </a:r>
          </a:p>
          <a:p>
            <a:endParaRPr lang="en-GB" sz="2800"/>
          </a:p>
          <a:p>
            <a:r>
              <a:rPr lang="en-GB" sz="2800"/>
              <a:t>There is an opportunity cost to most (or all) of our public health interventions</a:t>
            </a:r>
          </a:p>
          <a:p>
            <a:endParaRPr lang="en-GB"/>
          </a:p>
          <a:p>
            <a:endParaRPr lang="en-GB"/>
          </a:p>
          <a:p>
            <a:endParaRPr lang="en-GB"/>
          </a:p>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5"/>
            <a:ext cx="7772400" cy="1143000"/>
          </a:xfrm>
        </p:spPr>
        <p:txBody>
          <a:bodyPr/>
          <a:lstStyle/>
          <a:p>
            <a:pPr>
              <a:defRPr/>
            </a:pPr>
            <a:r>
              <a:rPr lang="en-GB" b="1" dirty="0" smtClean="0">
                <a:latin typeface="+mn-lt"/>
              </a:rPr>
              <a:t>Reasons to cautious</a:t>
            </a:r>
            <a:endParaRPr lang="en-GB" b="1" dirty="0">
              <a:latin typeface="+mn-lt"/>
            </a:endParaRPr>
          </a:p>
        </p:txBody>
      </p:sp>
      <p:sp>
        <p:nvSpPr>
          <p:cNvPr id="3" name="Content Placeholder 2"/>
          <p:cNvSpPr>
            <a:spLocks noGrp="1"/>
          </p:cNvSpPr>
          <p:nvPr>
            <p:ph idx="1"/>
          </p:nvPr>
        </p:nvSpPr>
        <p:spPr>
          <a:xfrm>
            <a:off x="539750" y="1198563"/>
            <a:ext cx="8208963" cy="4967287"/>
          </a:xfrm>
        </p:spPr>
        <p:txBody>
          <a:bodyPr/>
          <a:lstStyle/>
          <a:p>
            <a:pPr>
              <a:defRPr/>
            </a:pPr>
            <a:r>
              <a:rPr lang="en-GB" sz="2400" dirty="0" smtClean="0">
                <a:latin typeface="+mn-lt"/>
              </a:rPr>
              <a:t>Ioannidis J.P. </a:t>
            </a:r>
            <a:r>
              <a:rPr lang="en-GB" sz="2400" b="1" dirty="0" smtClean="0">
                <a:latin typeface="+mn-lt"/>
              </a:rPr>
              <a:t>Contradiction and initially stronger effects not unusual in highly cited research on clinical interventions</a:t>
            </a:r>
            <a:r>
              <a:rPr lang="en-GB" sz="2400" dirty="0" smtClean="0">
                <a:latin typeface="+mn-lt"/>
              </a:rPr>
              <a:t>. JAMA 2005; 294(2): 218-228</a:t>
            </a:r>
          </a:p>
          <a:p>
            <a:pPr>
              <a:defRPr/>
            </a:pPr>
            <a:endParaRPr lang="en-GB" sz="1200" dirty="0" smtClean="0">
              <a:latin typeface="+mn-lt"/>
            </a:endParaRPr>
          </a:p>
          <a:p>
            <a:pPr>
              <a:defRPr/>
            </a:pPr>
            <a:r>
              <a:rPr lang="en-GB" dirty="0" smtClean="0">
                <a:latin typeface="+mn-lt"/>
              </a:rPr>
              <a:t>49 highly cited clinical studies (in NEJM, JAMA, Lancet)                             45 claimed effectiveness</a:t>
            </a:r>
          </a:p>
          <a:p>
            <a:pPr>
              <a:defRPr/>
            </a:pPr>
            <a:r>
              <a:rPr lang="en-GB" dirty="0" smtClean="0">
                <a:latin typeface="+mn-lt"/>
              </a:rPr>
              <a:t>	16% contradicted</a:t>
            </a:r>
          </a:p>
          <a:p>
            <a:pPr>
              <a:defRPr/>
            </a:pPr>
            <a:r>
              <a:rPr lang="en-GB" dirty="0" smtClean="0">
                <a:latin typeface="+mn-lt"/>
              </a:rPr>
              <a:t>	16% effects weakened</a:t>
            </a:r>
          </a:p>
          <a:p>
            <a:pPr>
              <a:defRPr/>
            </a:pPr>
            <a:r>
              <a:rPr lang="en-GB" dirty="0" smtClean="0">
                <a:latin typeface="+mn-lt"/>
              </a:rPr>
              <a:t>	44% replicated</a:t>
            </a:r>
          </a:p>
          <a:p>
            <a:pPr>
              <a:defRPr/>
            </a:pPr>
            <a:r>
              <a:rPr lang="en-GB" dirty="0" smtClean="0">
                <a:latin typeface="+mn-lt"/>
              </a:rPr>
              <a:t>	24% unchallenged</a:t>
            </a:r>
          </a:p>
          <a:p>
            <a:pPr>
              <a:defRPr/>
            </a:pPr>
            <a:r>
              <a:rPr lang="en-GB" dirty="0" smtClean="0">
                <a:latin typeface="+mn-lt"/>
              </a:rPr>
              <a:t>Non-randomised more likely to be contradicted</a:t>
            </a:r>
          </a:p>
          <a:p>
            <a:pPr>
              <a:defRPr/>
            </a:pPr>
            <a:r>
              <a:rPr lang="en-GB" dirty="0" smtClean="0">
                <a:latin typeface="+mn-lt"/>
              </a:rPr>
              <a:t>Among randomised smaller trails – more likely contradicted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8813" y="69850"/>
            <a:ext cx="8229600" cy="647700"/>
          </a:xfrm>
        </p:spPr>
        <p:txBody>
          <a:bodyPr/>
          <a:lstStyle/>
          <a:p>
            <a:r>
              <a:rPr lang="en-GB" altLang="en-US" sz="3600" b="1" smtClean="0">
                <a:latin typeface="Arial" charset="0"/>
                <a:cs typeface="Arial" charset="0"/>
              </a:rPr>
              <a:t>What now?</a:t>
            </a:r>
          </a:p>
        </p:txBody>
      </p:sp>
      <p:sp>
        <p:nvSpPr>
          <p:cNvPr id="61443" name="Content Placeholder 2"/>
          <p:cNvSpPr>
            <a:spLocks noGrp="1"/>
          </p:cNvSpPr>
          <p:nvPr>
            <p:ph idx="1"/>
          </p:nvPr>
        </p:nvSpPr>
        <p:spPr>
          <a:xfrm>
            <a:off x="255588" y="877888"/>
            <a:ext cx="8632825" cy="5106987"/>
          </a:xfrm>
        </p:spPr>
        <p:txBody>
          <a:bodyPr/>
          <a:lstStyle/>
          <a:p>
            <a:pPr marL="342900" indent="-342900">
              <a:defRPr/>
            </a:pPr>
            <a:r>
              <a:rPr lang="en-AU" altLang="en-US" sz="2400" dirty="0" smtClean="0">
                <a:latin typeface="+mn-lt"/>
                <a:cs typeface="Arial" panose="020B0604020202020204" pitchFamily="34" charset="0"/>
              </a:rPr>
              <a:t>The intervention was prepared with consultation and considerable peer and expert involvement – and it was acceptable and </a:t>
            </a:r>
            <a:r>
              <a:rPr lang="en-GB" sz="2400" dirty="0" smtClean="0">
                <a:latin typeface="+mn-lt"/>
              </a:rPr>
              <a:t>is freely available for use and may support existing educational intervention initiatives</a:t>
            </a:r>
            <a:endParaRPr lang="en-AU" altLang="en-US" sz="2400" dirty="0" smtClean="0">
              <a:latin typeface="+mn-lt"/>
              <a:cs typeface="Arial" panose="020B0604020202020204" pitchFamily="34" charset="0"/>
            </a:endParaRPr>
          </a:p>
          <a:p>
            <a:pPr marL="342900" indent="-342900">
              <a:defRPr/>
            </a:pPr>
            <a:endParaRPr lang="en-AU" altLang="en-US" sz="2400" dirty="0" smtClean="0">
              <a:latin typeface="+mn-lt"/>
              <a:cs typeface="Arial" panose="020B0604020202020204" pitchFamily="34" charset="0"/>
            </a:endParaRPr>
          </a:p>
          <a:p>
            <a:pPr marL="342900" indent="-342900">
              <a:defRPr/>
            </a:pPr>
            <a:r>
              <a:rPr lang="en-AU" altLang="en-US" sz="2400" dirty="0" smtClean="0">
                <a:latin typeface="+mn-lt"/>
                <a:cs typeface="Arial" panose="020B0604020202020204" pitchFamily="34" charset="0"/>
              </a:rPr>
              <a:t>Clearly there were differing barriers to implementation across the UK; unless these are understood intervention effectiveness is likely to be compromised</a:t>
            </a:r>
          </a:p>
          <a:p>
            <a:pPr marL="342900" indent="-342900">
              <a:defRPr/>
            </a:pPr>
            <a:endParaRPr lang="en-GB" sz="2400" dirty="0" smtClean="0">
              <a:latin typeface="+mn-lt"/>
            </a:endParaRPr>
          </a:p>
          <a:p>
            <a:pPr marL="342900" indent="-342900">
              <a:defRPr/>
            </a:pPr>
            <a:r>
              <a:rPr lang="en-GB" sz="2400" dirty="0" smtClean="0">
                <a:latin typeface="+mn-lt"/>
              </a:rPr>
              <a:t>There is a need for a greater embedding of BBV risk reduction in the work of substance use services / needle exchanges  </a:t>
            </a:r>
          </a:p>
          <a:p>
            <a:pPr marL="342900" indent="-342900">
              <a:buFont typeface="Arial" panose="020B0604020202020204" pitchFamily="34" charset="0"/>
              <a:buChar char="•"/>
              <a:defRPr/>
            </a:pPr>
            <a:endParaRPr lang="en-AU" altLang="en-US" sz="2400" b="1" dirty="0" smtClean="0">
              <a:latin typeface="+mn-lt"/>
              <a:cs typeface="Arial" panose="020B0604020202020204" pitchFamily="34" charset="0"/>
            </a:endParaRPr>
          </a:p>
          <a:p>
            <a:pPr marL="342900" indent="-342900">
              <a:defRPr/>
            </a:pPr>
            <a:r>
              <a:rPr lang="en-AU" altLang="en-US" sz="2400" b="1" dirty="0" smtClean="0">
                <a:latin typeface="+mn-lt"/>
                <a:cs typeface="Arial" panose="020B0604020202020204" pitchFamily="34" charset="0"/>
              </a:rPr>
              <a:t>RCTs have an important role in development of public health interventions</a:t>
            </a:r>
          </a:p>
          <a:p>
            <a:pPr marL="342900" indent="-342900">
              <a:buFont typeface="Arial" panose="020B0604020202020204" pitchFamily="34" charset="0"/>
              <a:buChar char="•"/>
              <a:defRPr/>
            </a:pPr>
            <a:endParaRPr lang="en-GB" altLang="en-US" dirty="0" smtClean="0">
              <a:latin typeface="Impact" panose="020B0806030902050204" pitchFamily="34" charset="0"/>
              <a:cs typeface="Impact" panose="020B080603090205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lstStyle/>
          <a:p>
            <a:pPr algn="ctr">
              <a:defRPr/>
            </a:pPr>
            <a:r>
              <a:rPr lang="en-GB" sz="4000" b="1" dirty="0" smtClean="0">
                <a:latin typeface="+mj-lt"/>
              </a:rPr>
              <a:t>Download the </a:t>
            </a:r>
            <a:r>
              <a:rPr lang="en-GB" sz="4000" b="1" dirty="0">
                <a:latin typeface="+mj-lt"/>
              </a:rPr>
              <a:t>PROTECT </a:t>
            </a:r>
            <a:r>
              <a:rPr lang="en-GB" sz="4000" b="1" dirty="0" smtClean="0">
                <a:latin typeface="+mj-lt"/>
              </a:rPr>
              <a:t>intervention</a:t>
            </a:r>
            <a:br>
              <a:rPr lang="en-GB" sz="4000" b="1" dirty="0" smtClean="0">
                <a:latin typeface="+mj-lt"/>
              </a:rPr>
            </a:br>
            <a:r>
              <a:rPr lang="en-GB" sz="2800" dirty="0" smtClean="0">
                <a:latin typeface="+mj-lt"/>
                <a:hlinkClick r:id="rId2"/>
              </a:rPr>
              <a:t>https</a:t>
            </a:r>
            <a:r>
              <a:rPr lang="en-GB" sz="2800" dirty="0">
                <a:latin typeface="+mj-lt"/>
                <a:hlinkClick r:id="rId2"/>
              </a:rPr>
              <a:t>://</a:t>
            </a:r>
            <a:r>
              <a:rPr lang="en-GB" sz="2800" dirty="0" smtClean="0">
                <a:latin typeface="+mj-lt"/>
                <a:hlinkClick r:id="rId2"/>
              </a:rPr>
              <a:t>www.kcl.ac.uk/ioppn/depts/addictions/research/drugs/PROTECT-download-page-form.aspx</a:t>
            </a:r>
            <a:r>
              <a:rPr lang="en-GB" sz="2800" dirty="0" smtClean="0">
                <a:latin typeface="+mj-lt"/>
              </a:rPr>
              <a:t> </a:t>
            </a:r>
            <a:r>
              <a:rPr lang="en-GB" sz="2800" b="1" dirty="0" smtClean="0">
                <a:latin typeface="+mj-lt"/>
              </a:rPr>
              <a:t/>
            </a:r>
            <a:br>
              <a:rPr lang="en-GB" sz="2800" b="1" dirty="0" smtClean="0">
                <a:latin typeface="+mj-lt"/>
              </a:rPr>
            </a:br>
            <a:r>
              <a:rPr lang="en-GB" sz="2800" b="1" dirty="0" smtClean="0">
                <a:latin typeface="+mj-lt"/>
              </a:rPr>
              <a:t/>
            </a:r>
            <a:br>
              <a:rPr lang="en-GB" sz="2800" b="1" dirty="0" smtClean="0">
                <a:latin typeface="+mj-lt"/>
              </a:rPr>
            </a:br>
            <a:endParaRPr lang="en-GB" sz="4000" dirty="0">
              <a:latin typeface="+mj-lt"/>
            </a:endParaRPr>
          </a:p>
        </p:txBody>
      </p:sp>
      <p:pic>
        <p:nvPicPr>
          <p:cNvPr id="39939" name="Picture 3"/>
          <p:cNvPicPr>
            <a:picLocks noChangeAspect="1"/>
          </p:cNvPicPr>
          <p:nvPr/>
        </p:nvPicPr>
        <p:blipFill>
          <a:blip r:embed="rId3"/>
          <a:srcRect/>
          <a:stretch>
            <a:fillRect/>
          </a:stretch>
        </p:blipFill>
        <p:spPr bwMode="auto">
          <a:xfrm>
            <a:off x="1325563" y="2173288"/>
            <a:ext cx="6492875" cy="379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Image result for london skyline"/>
          <p:cNvPicPr>
            <a:picLocks noChangeAspect="1" noChangeArrowheads="1"/>
          </p:cNvPicPr>
          <p:nvPr/>
        </p:nvPicPr>
        <p:blipFill>
          <a:blip r:embed="rId2"/>
          <a:srcRect/>
          <a:stretch>
            <a:fillRect/>
          </a:stretch>
        </p:blipFill>
        <p:spPr bwMode="auto">
          <a:xfrm>
            <a:off x="0" y="0"/>
            <a:ext cx="2682875" cy="1368425"/>
          </a:xfrm>
          <a:prstGeom prst="rect">
            <a:avLst/>
          </a:prstGeom>
          <a:noFill/>
          <a:ln w="9525">
            <a:noFill/>
            <a:miter lim="800000"/>
            <a:headEnd/>
            <a:tailEnd/>
          </a:ln>
        </p:spPr>
      </p:pic>
      <p:pic>
        <p:nvPicPr>
          <p:cNvPr id="15363" name="Picture 10" descr="Image result for glasgow landmarks"/>
          <p:cNvPicPr>
            <a:picLocks noChangeAspect="1" noChangeArrowheads="1"/>
          </p:cNvPicPr>
          <p:nvPr/>
        </p:nvPicPr>
        <p:blipFill>
          <a:blip r:embed="rId3"/>
          <a:srcRect/>
          <a:stretch>
            <a:fillRect/>
          </a:stretch>
        </p:blipFill>
        <p:spPr bwMode="auto">
          <a:xfrm>
            <a:off x="0" y="5226050"/>
            <a:ext cx="2682875" cy="1631950"/>
          </a:xfrm>
          <a:prstGeom prst="rect">
            <a:avLst/>
          </a:prstGeom>
          <a:noFill/>
          <a:ln w="9525">
            <a:noFill/>
            <a:miter lim="800000"/>
            <a:headEnd/>
            <a:tailEnd/>
          </a:ln>
        </p:spPr>
      </p:pic>
      <p:pic>
        <p:nvPicPr>
          <p:cNvPr id="15364" name="Picture 14" descr="Image result for north wales"/>
          <p:cNvPicPr>
            <a:picLocks noChangeAspect="1" noChangeArrowheads="1"/>
          </p:cNvPicPr>
          <p:nvPr/>
        </p:nvPicPr>
        <p:blipFill>
          <a:blip r:embed="rId4"/>
          <a:srcRect/>
          <a:stretch>
            <a:fillRect/>
          </a:stretch>
        </p:blipFill>
        <p:spPr bwMode="auto">
          <a:xfrm>
            <a:off x="0" y="3151188"/>
            <a:ext cx="2682875" cy="1770062"/>
          </a:xfrm>
          <a:prstGeom prst="rect">
            <a:avLst/>
          </a:prstGeom>
          <a:noFill/>
          <a:ln w="9525">
            <a:noFill/>
            <a:miter lim="800000"/>
            <a:headEnd/>
            <a:tailEnd/>
          </a:ln>
        </p:spPr>
      </p:pic>
      <p:pic>
        <p:nvPicPr>
          <p:cNvPr id="15365" name="Picture 16" descr="Image result for york shambles"/>
          <p:cNvPicPr>
            <a:picLocks noChangeAspect="1" noChangeArrowheads="1"/>
          </p:cNvPicPr>
          <p:nvPr/>
        </p:nvPicPr>
        <p:blipFill>
          <a:blip r:embed="rId5"/>
          <a:srcRect/>
          <a:stretch>
            <a:fillRect/>
          </a:stretch>
        </p:blipFill>
        <p:spPr bwMode="auto">
          <a:xfrm>
            <a:off x="0" y="1470025"/>
            <a:ext cx="2682875" cy="1520825"/>
          </a:xfrm>
          <a:prstGeom prst="rect">
            <a:avLst/>
          </a:prstGeom>
          <a:noFill/>
          <a:ln w="9525">
            <a:noFill/>
            <a:miter lim="800000"/>
            <a:headEnd/>
            <a:tailEnd/>
          </a:ln>
        </p:spPr>
      </p:pic>
      <p:sp>
        <p:nvSpPr>
          <p:cNvPr id="15366" name="TextBox 12"/>
          <p:cNvSpPr txBox="1">
            <a:spLocks noChangeArrowheads="1"/>
          </p:cNvSpPr>
          <p:nvPr/>
        </p:nvSpPr>
        <p:spPr bwMode="auto">
          <a:xfrm>
            <a:off x="2978150" y="271463"/>
            <a:ext cx="5300663" cy="923925"/>
          </a:xfrm>
          <a:prstGeom prst="rect">
            <a:avLst/>
          </a:prstGeom>
          <a:noFill/>
          <a:ln w="9525">
            <a:noFill/>
            <a:miter lim="800000"/>
            <a:headEnd/>
            <a:tailEnd/>
          </a:ln>
        </p:spPr>
        <p:txBody>
          <a:bodyPr>
            <a:spAutoFit/>
          </a:bodyPr>
          <a:lstStyle/>
          <a:p>
            <a:pPr marL="342900" indent="-342900"/>
            <a:r>
              <a:rPr lang="en-GB" b="1"/>
              <a:t>London</a:t>
            </a:r>
          </a:p>
          <a:p>
            <a:pPr marL="342900" indent="-342900">
              <a:buFont typeface="Arial" charset="0"/>
              <a:buChar char="•"/>
            </a:pPr>
            <a:r>
              <a:rPr lang="en-GB"/>
              <a:t>King’s College London: Dr Gail Gilchrist (CI), Davina Swan, 	Prof John Strang</a:t>
            </a:r>
          </a:p>
        </p:txBody>
      </p:sp>
      <p:sp>
        <p:nvSpPr>
          <p:cNvPr id="15367" name="TextBox 13"/>
          <p:cNvSpPr txBox="1">
            <a:spLocks noChangeArrowheads="1"/>
          </p:cNvSpPr>
          <p:nvPr/>
        </p:nvSpPr>
        <p:spPr bwMode="auto">
          <a:xfrm>
            <a:off x="2978150" y="3151188"/>
            <a:ext cx="5300663" cy="923925"/>
          </a:xfrm>
          <a:prstGeom prst="rect">
            <a:avLst/>
          </a:prstGeom>
          <a:noFill/>
          <a:ln w="9525">
            <a:noFill/>
            <a:miter lim="800000"/>
            <a:headEnd/>
            <a:tailEnd/>
          </a:ln>
        </p:spPr>
        <p:txBody>
          <a:bodyPr>
            <a:spAutoFit/>
          </a:bodyPr>
          <a:lstStyle/>
          <a:p>
            <a:pPr marL="342900" indent="-342900"/>
            <a:r>
              <a:rPr lang="en-GB" b="1"/>
              <a:t>North Wales</a:t>
            </a:r>
          </a:p>
          <a:p>
            <a:pPr marL="342900" indent="-342900">
              <a:buFont typeface="Arial" charset="0"/>
              <a:buChar char="•"/>
            </a:pPr>
            <a:r>
              <a:rPr lang="en-GB"/>
              <a:t>Betsi Cadwaladr University Health Board Sarah Towers</a:t>
            </a:r>
          </a:p>
        </p:txBody>
      </p:sp>
      <p:sp>
        <p:nvSpPr>
          <p:cNvPr id="15368" name="TextBox 14"/>
          <p:cNvSpPr txBox="1">
            <a:spLocks noChangeArrowheads="1"/>
          </p:cNvSpPr>
          <p:nvPr/>
        </p:nvSpPr>
        <p:spPr bwMode="auto">
          <a:xfrm>
            <a:off x="2978150" y="5680075"/>
            <a:ext cx="5300663" cy="923925"/>
          </a:xfrm>
          <a:prstGeom prst="rect">
            <a:avLst/>
          </a:prstGeom>
          <a:noFill/>
          <a:ln w="9525">
            <a:noFill/>
            <a:miter lim="800000"/>
            <a:headEnd/>
            <a:tailEnd/>
          </a:ln>
        </p:spPr>
        <p:txBody>
          <a:bodyPr>
            <a:spAutoFit/>
          </a:bodyPr>
          <a:lstStyle/>
          <a:p>
            <a:pPr marL="342900" indent="-342900"/>
            <a:r>
              <a:rPr lang="en-GB" b="1"/>
              <a:t>Glasgow</a:t>
            </a:r>
          </a:p>
          <a:p>
            <a:pPr marL="342900" indent="-342900">
              <a:buFont typeface="Arial" charset="0"/>
              <a:buChar char="•"/>
            </a:pPr>
            <a:r>
              <a:rPr lang="en-GB"/>
              <a:t>University of the West of Scotland: April Shaw, Dr Alison Munro, Prof Avril Taylor</a:t>
            </a:r>
          </a:p>
        </p:txBody>
      </p:sp>
      <p:sp>
        <p:nvSpPr>
          <p:cNvPr id="15369" name="TextBox 15"/>
          <p:cNvSpPr txBox="1">
            <a:spLocks noChangeArrowheads="1"/>
          </p:cNvSpPr>
          <p:nvPr/>
        </p:nvSpPr>
        <p:spPr bwMode="auto">
          <a:xfrm>
            <a:off x="2978150" y="1763713"/>
            <a:ext cx="5300663" cy="923925"/>
          </a:xfrm>
          <a:prstGeom prst="rect">
            <a:avLst/>
          </a:prstGeom>
          <a:noFill/>
          <a:ln w="9525">
            <a:noFill/>
            <a:miter lim="800000"/>
            <a:headEnd/>
            <a:tailEnd/>
          </a:ln>
        </p:spPr>
        <p:txBody>
          <a:bodyPr>
            <a:spAutoFit/>
          </a:bodyPr>
          <a:lstStyle/>
          <a:p>
            <a:pPr marL="342900" indent="-342900"/>
            <a:r>
              <a:rPr lang="en-GB" b="1"/>
              <a:t>York</a:t>
            </a:r>
          </a:p>
          <a:p>
            <a:pPr marL="342900" indent="-342900">
              <a:buFont typeface="Arial" charset="0"/>
              <a:buChar char="•"/>
            </a:pPr>
            <a:r>
              <a:rPr lang="en-GB"/>
              <a:t>University of York (trials unit): Dr Ada Keding,  Dr Steve Parrott, Dr Judith Watson</a:t>
            </a:r>
          </a:p>
        </p:txBody>
      </p:sp>
      <p:sp>
        <p:nvSpPr>
          <p:cNvPr id="15370" name="Rectangle 16"/>
          <p:cNvSpPr>
            <a:spLocks noChangeArrowheads="1"/>
          </p:cNvSpPr>
          <p:nvPr/>
        </p:nvSpPr>
        <p:spPr bwMode="auto">
          <a:xfrm>
            <a:off x="2978150" y="4121150"/>
            <a:ext cx="5078413" cy="646113"/>
          </a:xfrm>
          <a:prstGeom prst="rect">
            <a:avLst/>
          </a:prstGeom>
          <a:noFill/>
          <a:ln w="9525">
            <a:noFill/>
            <a:miter lim="800000"/>
            <a:headEnd/>
            <a:tailEnd/>
          </a:ln>
        </p:spPr>
        <p:txBody>
          <a:bodyPr>
            <a:spAutoFit/>
          </a:bodyPr>
          <a:lstStyle/>
          <a:p>
            <a:pPr marL="342900" indent="-342900">
              <a:buFont typeface="Arial" charset="0"/>
              <a:buChar char="•"/>
            </a:pPr>
            <a:r>
              <a:rPr lang="en-GB"/>
              <a:t>Public Health Wales</a:t>
            </a:r>
          </a:p>
          <a:p>
            <a:pPr marL="342900" indent="-342900"/>
            <a:r>
              <a:rPr lang="en-GB" b="1"/>
              <a:t>	</a:t>
            </a:r>
            <a:r>
              <a:rPr lang="en-GB"/>
              <a:t>Dr Noel Craine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579438" y="141288"/>
            <a:ext cx="8042275" cy="792162"/>
          </a:xfrm>
        </p:spPr>
        <p:txBody>
          <a:bodyPr/>
          <a:lstStyle/>
          <a:p>
            <a:r>
              <a:rPr lang="en-GB" altLang="en-US" sz="4000" b="1" smtClean="0">
                <a:latin typeface="Arial" charset="0"/>
                <a:ea typeface="ＭＳ Ｐゴシック" pitchFamily="34" charset="-128"/>
                <a:cs typeface="Arial" charset="0"/>
              </a:rPr>
              <a:t>Background</a:t>
            </a:r>
          </a:p>
        </p:txBody>
      </p:sp>
      <p:sp>
        <p:nvSpPr>
          <p:cNvPr id="16387" name="Content Placeholder 2"/>
          <p:cNvSpPr>
            <a:spLocks noGrp="1"/>
          </p:cNvSpPr>
          <p:nvPr>
            <p:ph idx="4294967295"/>
          </p:nvPr>
        </p:nvSpPr>
        <p:spPr>
          <a:xfrm>
            <a:off x="287338" y="933450"/>
            <a:ext cx="8628062" cy="5246688"/>
          </a:xfrm>
        </p:spPr>
        <p:txBody>
          <a:bodyPr/>
          <a:lstStyle/>
          <a:p>
            <a:pPr>
              <a:spcAft>
                <a:spcPts val="600"/>
              </a:spcAft>
              <a:defRPr/>
            </a:pPr>
            <a:r>
              <a:rPr lang="en-GB" altLang="en-US" sz="800" dirty="0" smtClean="0">
                <a:latin typeface="Arial" pitchFamily="34" charset="0"/>
                <a:cs typeface="Arial" pitchFamily="34" charset="0"/>
              </a:rPr>
              <a:t> </a:t>
            </a:r>
            <a:r>
              <a:rPr lang="en-GB" sz="2400" dirty="0" smtClean="0">
                <a:latin typeface="Arial" pitchFamily="34" charset="0"/>
                <a:cs typeface="Arial" pitchFamily="34" charset="0"/>
              </a:rPr>
              <a:t>In the UK amongst people who inject drugs 23%-61% are hepatitis C positive.  Recent outbreak of HIV</a:t>
            </a:r>
          </a:p>
          <a:p>
            <a:pPr>
              <a:spcAft>
                <a:spcPts val="600"/>
              </a:spcAft>
              <a:buFont typeface="Arial" panose="020B0604020202020204" pitchFamily="34" charset="0"/>
              <a:buNone/>
              <a:defRPr/>
            </a:pPr>
            <a:r>
              <a:rPr lang="en-GB" sz="2600" dirty="0" smtClean="0">
                <a:latin typeface="+mn-lt"/>
              </a:rPr>
              <a:t>UK surveillance reports sharing of needles in the previous month at 16% of individuals attending drug treatment services</a:t>
            </a:r>
          </a:p>
          <a:p>
            <a:pPr>
              <a:spcAft>
                <a:spcPts val="600"/>
              </a:spcAft>
              <a:buFont typeface="Arial" panose="020B0604020202020204" pitchFamily="34" charset="0"/>
              <a:buNone/>
              <a:defRPr/>
            </a:pPr>
            <a:r>
              <a:rPr lang="en-GB" sz="2600" dirty="0" smtClean="0">
                <a:latin typeface="+mn-lt"/>
              </a:rPr>
              <a:t>Opiate </a:t>
            </a:r>
            <a:r>
              <a:rPr lang="en-GB" sz="2600" dirty="0">
                <a:latin typeface="+mn-lt"/>
              </a:rPr>
              <a:t>substitution therapy and needle exchanges have reduced HIV and </a:t>
            </a:r>
            <a:r>
              <a:rPr lang="en-GB" sz="2600" dirty="0" smtClean="0">
                <a:latin typeface="+mn-lt"/>
              </a:rPr>
              <a:t>HCV</a:t>
            </a:r>
          </a:p>
          <a:p>
            <a:pPr>
              <a:spcAft>
                <a:spcPts val="600"/>
              </a:spcAft>
              <a:buFont typeface="Arial" panose="020B0604020202020204" pitchFamily="34" charset="0"/>
              <a:buNone/>
              <a:defRPr/>
            </a:pPr>
            <a:r>
              <a:rPr lang="en-GB" sz="2600" dirty="0" smtClean="0">
                <a:latin typeface="+mn-lt"/>
              </a:rPr>
              <a:t>Whilst HCV treatment is greatly improving it is very expensive and treating patients challenging</a:t>
            </a:r>
            <a:endParaRPr lang="en-GB" sz="2600" dirty="0">
              <a:latin typeface="+mn-lt"/>
            </a:endParaRPr>
          </a:p>
          <a:p>
            <a:pPr marL="342900" indent="-342900">
              <a:spcAft>
                <a:spcPts val="600"/>
              </a:spcAft>
              <a:defRPr/>
            </a:pPr>
            <a:r>
              <a:rPr lang="en-GB" sz="2600" b="1" dirty="0" smtClean="0">
                <a:solidFill>
                  <a:srgbClr val="FF0000"/>
                </a:solidFill>
                <a:latin typeface="+mn-lt"/>
              </a:rPr>
              <a:t>Reducing BBV </a:t>
            </a:r>
            <a:r>
              <a:rPr lang="en-GB" sz="2600" dirty="0" smtClean="0">
                <a:solidFill>
                  <a:srgbClr val="FF0000"/>
                </a:solidFill>
                <a:latin typeface="+mn-lt"/>
              </a:rPr>
              <a:t>among people who inject drugs </a:t>
            </a:r>
            <a:r>
              <a:rPr lang="en-GB" sz="2600" b="1" dirty="0" smtClean="0">
                <a:solidFill>
                  <a:srgbClr val="FF0000"/>
                </a:solidFill>
                <a:latin typeface="+mn-lt"/>
              </a:rPr>
              <a:t>remains a public health priority</a:t>
            </a:r>
            <a:endParaRPr lang="en-GB" sz="2600" b="1" i="1" dirty="0" smtClean="0">
              <a:latin typeface="+mn-lt"/>
              <a:cs typeface="Arial" panose="020B0604020202020204" pitchFamily="34" charset="0"/>
            </a:endParaRPr>
          </a:p>
          <a:p>
            <a:pPr marL="342900" indent="-342900">
              <a:defRPr/>
            </a:pPr>
            <a:endParaRPr lang="en-GB" sz="2400" dirty="0" smtClean="0">
              <a:latin typeface="+mn-lt"/>
              <a:cs typeface="Arial" panose="020B0604020202020204" pitchFamily="34" charset="0"/>
            </a:endParaRPr>
          </a:p>
        </p:txBody>
      </p:sp>
      <p:sp>
        <p:nvSpPr>
          <p:cNvPr id="16388"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F425DE32-CD43-43D3-8F77-D55FC6EC51D9}" type="slidenum">
              <a:rPr lang="en-US" altLang="en-US">
                <a:latin typeface="Calibri" pitchFamily="34" charset="0"/>
                <a:ea typeface="ＭＳ Ｐゴシック" pitchFamily="34" charset="-128"/>
              </a:rPr>
              <a:pPr eaLnBrk="1" hangingPunct="1"/>
              <a:t>4</a:t>
            </a:fld>
            <a:endParaRPr lang="en-US" altLang="en-US">
              <a:latin typeface="Calibri" pitchFamily="34" charset="0"/>
              <a:ea typeface="ＭＳ Ｐゴシック" pitchFamily="34" charset="-128"/>
            </a:endParaRPr>
          </a:p>
        </p:txBody>
      </p:sp>
      <p:sp>
        <p:nvSpPr>
          <p:cNvPr id="16389" name="Slide Number Placeholder 4"/>
          <p:cNvSpPr>
            <a:spLocks noGrp="1"/>
          </p:cNvSpPr>
          <p:nvPr>
            <p:ph type="sldNum" sz="quarter" idx="12"/>
          </p:nvPr>
        </p:nvSpPr>
        <p:spPr bwMode="auto">
          <a:noFill/>
          <a:ln>
            <a:miter lim="800000"/>
            <a:headEnd/>
            <a:tailEnd/>
          </a:ln>
        </p:spPr>
        <p:txBody>
          <a:bodyPr/>
          <a:lstStyle/>
          <a:p>
            <a:fld id="{EFDC3192-8F63-48C9-AB84-7C991D472791}" type="slidenum">
              <a:rPr lang="en-US" altLang="en-US" smtClean="0">
                <a:solidFill>
                  <a:schemeClr val="bg1"/>
                </a:solidFill>
              </a:rPr>
              <a:pPr/>
              <a:t>4</a:t>
            </a:fld>
            <a:endParaRPr lang="en-US" altLang="en-US"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600075" y="538163"/>
            <a:ext cx="8086725" cy="790575"/>
          </a:xfrm>
        </p:spPr>
        <p:txBody>
          <a:bodyPr/>
          <a:lstStyle/>
          <a:p>
            <a:r>
              <a:rPr lang="en-GB" altLang="en-US" sz="2400" b="1" smtClean="0">
                <a:latin typeface="Arial" charset="0"/>
                <a:ea typeface="ＭＳ Ｐゴシック" pitchFamily="34" charset="-128"/>
                <a:cs typeface="Arial" charset="0"/>
              </a:rPr>
              <a:t>   </a:t>
            </a:r>
            <a:r>
              <a:rPr lang="en-GB" altLang="en-US" sz="4000" b="1" smtClean="0">
                <a:latin typeface="Arial" charset="0"/>
                <a:ea typeface="ＭＳ Ｐゴシック" pitchFamily="34" charset="-128"/>
                <a:cs typeface="Arial" charset="0"/>
              </a:rPr>
              <a:t>Rationale</a:t>
            </a:r>
          </a:p>
        </p:txBody>
      </p:sp>
      <p:sp>
        <p:nvSpPr>
          <p:cNvPr id="16387" name="Content Placeholder 2"/>
          <p:cNvSpPr>
            <a:spLocks noGrp="1"/>
          </p:cNvSpPr>
          <p:nvPr>
            <p:ph idx="4294967295"/>
          </p:nvPr>
        </p:nvSpPr>
        <p:spPr>
          <a:xfrm>
            <a:off x="117475" y="1328738"/>
            <a:ext cx="8569325" cy="5246687"/>
          </a:xfrm>
        </p:spPr>
        <p:txBody>
          <a:bodyPr/>
          <a:lstStyle/>
          <a:p>
            <a:pPr>
              <a:buFont typeface="Arial" panose="020B0604020202020204" pitchFamily="34" charset="0"/>
              <a:buNone/>
              <a:defRPr/>
            </a:pPr>
            <a:r>
              <a:rPr lang="en-GB" altLang="en-US" b="1" dirty="0" smtClean="0">
                <a:latin typeface="+mj-lt"/>
                <a:cs typeface="Impact" panose="020B0806030902050204" pitchFamily="34" charset="0"/>
              </a:rPr>
              <a:t> </a:t>
            </a:r>
            <a:endParaRPr lang="en-GB" altLang="en-US" i="1" dirty="0" smtClean="0">
              <a:latin typeface="+mn-lt"/>
              <a:cs typeface="Impact" panose="020B0806030902050204" pitchFamily="34" charset="0"/>
            </a:endParaRPr>
          </a:p>
          <a:p>
            <a:pPr marL="457200" indent="-457200">
              <a:buFont typeface="Arial" panose="020B0604020202020204" pitchFamily="34" charset="0"/>
              <a:buChar char="•"/>
              <a:defRPr/>
            </a:pPr>
            <a:r>
              <a:rPr lang="en-GB" sz="2800" b="1" dirty="0" smtClean="0">
                <a:latin typeface="+mn-lt"/>
              </a:rPr>
              <a:t>Psychosocial </a:t>
            </a:r>
            <a:r>
              <a:rPr lang="en-GB" sz="2800" b="1" dirty="0">
                <a:latin typeface="+mn-lt"/>
              </a:rPr>
              <a:t>interventions </a:t>
            </a:r>
            <a:r>
              <a:rPr lang="en-GB" sz="2800" dirty="0">
                <a:latin typeface="+mn-lt"/>
              </a:rPr>
              <a:t>(such </a:t>
            </a:r>
            <a:r>
              <a:rPr lang="en-GB" sz="2800" dirty="0" smtClean="0">
                <a:latin typeface="+mn-lt"/>
              </a:rPr>
              <a:t>as motivational </a:t>
            </a:r>
            <a:r>
              <a:rPr lang="en-GB" sz="2800" dirty="0">
                <a:latin typeface="+mn-lt"/>
              </a:rPr>
              <a:t>interviewing, cognitive behavioural therapy and </a:t>
            </a:r>
            <a:r>
              <a:rPr lang="en-GB" sz="2800" dirty="0" smtClean="0">
                <a:latin typeface="+mn-lt"/>
              </a:rPr>
              <a:t>contingency management</a:t>
            </a:r>
            <a:r>
              <a:rPr lang="en-GB" sz="2800" dirty="0">
                <a:latin typeface="+mn-lt"/>
              </a:rPr>
              <a:t>) could </a:t>
            </a:r>
            <a:r>
              <a:rPr lang="en-GB" sz="2800" dirty="0" smtClean="0">
                <a:latin typeface="+mn-lt"/>
              </a:rPr>
              <a:t>potentially further </a:t>
            </a:r>
            <a:r>
              <a:rPr lang="en-GB" sz="2800" dirty="0">
                <a:latin typeface="+mn-lt"/>
              </a:rPr>
              <a:t>decrease BBVs </a:t>
            </a:r>
            <a:r>
              <a:rPr lang="en-GB" sz="2800" dirty="0" smtClean="0">
                <a:latin typeface="+mn-lt"/>
              </a:rPr>
              <a:t>by </a:t>
            </a:r>
            <a:r>
              <a:rPr lang="en-GB" sz="2800" dirty="0">
                <a:latin typeface="+mn-lt"/>
              </a:rPr>
              <a:t>educating </a:t>
            </a:r>
            <a:r>
              <a:rPr lang="en-GB" sz="2800" dirty="0" smtClean="0">
                <a:latin typeface="+mn-lt"/>
              </a:rPr>
              <a:t>drug injectors </a:t>
            </a:r>
            <a:r>
              <a:rPr lang="en-GB" sz="2800" dirty="0">
                <a:latin typeface="+mn-lt"/>
              </a:rPr>
              <a:t>about transmission </a:t>
            </a:r>
            <a:r>
              <a:rPr lang="en-GB" sz="2800" dirty="0" smtClean="0">
                <a:latin typeface="+mn-lt"/>
              </a:rPr>
              <a:t>risks and </a:t>
            </a:r>
            <a:r>
              <a:rPr lang="en-GB" sz="2800" u="sng" dirty="0">
                <a:latin typeface="+mn-lt"/>
              </a:rPr>
              <a:t>developing strategies to avoid </a:t>
            </a:r>
            <a:r>
              <a:rPr lang="en-GB" sz="2800" u="sng" dirty="0" smtClean="0">
                <a:latin typeface="+mn-lt"/>
              </a:rPr>
              <a:t>them</a:t>
            </a:r>
            <a:endParaRPr lang="en-GB" sz="2800" dirty="0" smtClean="0">
              <a:latin typeface="+mn-lt"/>
            </a:endParaRPr>
          </a:p>
          <a:p>
            <a:pPr>
              <a:buFont typeface="Arial" panose="020B0604020202020204" pitchFamily="34" charset="0"/>
              <a:buNone/>
              <a:defRPr/>
            </a:pPr>
            <a:endParaRPr lang="en-GB" sz="2400" dirty="0">
              <a:latin typeface="+mn-lt"/>
              <a:cs typeface="Arial" panose="020B0604020202020204" pitchFamily="34" charset="0"/>
            </a:endParaRPr>
          </a:p>
          <a:p>
            <a:pPr>
              <a:buFont typeface="Arial" panose="020B0604020202020204" pitchFamily="34" charset="0"/>
              <a:buNone/>
              <a:defRPr/>
            </a:pPr>
            <a:endParaRPr lang="en-GB" sz="2400" dirty="0">
              <a:latin typeface="+mn-lt"/>
              <a:cs typeface="Arial" panose="020B0604020202020204" pitchFamily="34" charset="0"/>
            </a:endParaRPr>
          </a:p>
        </p:txBody>
      </p:sp>
      <p:sp>
        <p:nvSpPr>
          <p:cNvPr id="17412"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2DC779D8-CE7E-41C7-8D6A-6C2A782AA0D4}" type="slidenum">
              <a:rPr lang="en-US" altLang="en-US">
                <a:latin typeface="Calibri" pitchFamily="34" charset="0"/>
                <a:ea typeface="ＭＳ Ｐゴシック" pitchFamily="34" charset="-128"/>
              </a:rPr>
              <a:pPr eaLnBrk="1" hangingPunct="1"/>
              <a:t>5</a:t>
            </a:fld>
            <a:endParaRPr lang="en-US" altLang="en-US">
              <a:latin typeface="Calibri" pitchFamily="34" charset="0"/>
              <a:ea typeface="ＭＳ Ｐゴシック" pitchFamily="34" charset="-128"/>
            </a:endParaRPr>
          </a:p>
        </p:txBody>
      </p:sp>
      <p:sp>
        <p:nvSpPr>
          <p:cNvPr id="17413" name="Slide Number Placeholder 4"/>
          <p:cNvSpPr>
            <a:spLocks noGrp="1"/>
          </p:cNvSpPr>
          <p:nvPr>
            <p:ph type="sldNum" sz="quarter" idx="12"/>
          </p:nvPr>
        </p:nvSpPr>
        <p:spPr bwMode="auto">
          <a:noFill/>
          <a:ln>
            <a:miter lim="800000"/>
            <a:headEnd/>
            <a:tailEnd/>
          </a:ln>
        </p:spPr>
        <p:txBody>
          <a:bodyPr/>
          <a:lstStyle/>
          <a:p>
            <a:fld id="{867604E4-241D-4369-B29C-3B14EAD8F64D}" type="slidenum">
              <a:rPr lang="en-US" altLang="en-US" smtClean="0">
                <a:solidFill>
                  <a:schemeClr val="bg1"/>
                </a:solidFill>
              </a:rPr>
              <a:pPr/>
              <a:t>5</a:t>
            </a:fld>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161925"/>
            <a:ext cx="8229600" cy="792163"/>
          </a:xfrm>
        </p:spPr>
        <p:txBody>
          <a:bodyPr/>
          <a:lstStyle/>
          <a:p>
            <a:r>
              <a:rPr lang="en-GB" altLang="en-US" sz="2400" b="1" smtClean="0">
                <a:latin typeface="Arial" charset="0"/>
                <a:ea typeface="ＭＳ Ｐゴシック" pitchFamily="34" charset="-128"/>
                <a:cs typeface="Arial" charset="0"/>
              </a:rPr>
              <a:t>   </a:t>
            </a:r>
            <a:r>
              <a:rPr lang="en-GB" altLang="en-US" sz="4800" b="1" smtClean="0">
                <a:latin typeface="Arial" charset="0"/>
                <a:ea typeface="ＭＳ Ｐゴシック" pitchFamily="34" charset="-128"/>
                <a:cs typeface="Arial" charset="0"/>
              </a:rPr>
              <a:t>Aims</a:t>
            </a:r>
          </a:p>
        </p:txBody>
      </p:sp>
      <p:sp>
        <p:nvSpPr>
          <p:cNvPr id="16387" name="Content Placeholder 2"/>
          <p:cNvSpPr>
            <a:spLocks noGrp="1"/>
          </p:cNvSpPr>
          <p:nvPr>
            <p:ph idx="4294967295"/>
          </p:nvPr>
        </p:nvSpPr>
        <p:spPr>
          <a:xfrm>
            <a:off x="287338" y="777875"/>
            <a:ext cx="8569325" cy="5578475"/>
          </a:xfrm>
        </p:spPr>
        <p:txBody>
          <a:bodyPr/>
          <a:lstStyle/>
          <a:p>
            <a:pPr>
              <a:buFont typeface="Arial" panose="020B0604020202020204" pitchFamily="34" charset="0"/>
              <a:buNone/>
              <a:defRPr/>
            </a:pPr>
            <a:r>
              <a:rPr lang="en-GB" altLang="en-US" sz="1400" b="1" dirty="0" smtClean="0">
                <a:latin typeface="+mj-lt"/>
                <a:cs typeface="Impact" panose="020B0806030902050204" pitchFamily="34" charset="0"/>
              </a:rPr>
              <a:t> </a:t>
            </a:r>
            <a:endParaRPr lang="en-GB" altLang="en-US" sz="1400" i="1" dirty="0" smtClean="0">
              <a:latin typeface="+mn-lt"/>
              <a:cs typeface="Impact" panose="020B0806030902050204" pitchFamily="34" charset="0"/>
            </a:endParaRPr>
          </a:p>
          <a:p>
            <a:pPr marL="457200" indent="-457200">
              <a:buFont typeface="Arial" panose="020B0604020202020204" pitchFamily="34" charset="0"/>
              <a:buChar char="•"/>
              <a:defRPr/>
            </a:pPr>
            <a:r>
              <a:rPr lang="en-GB" sz="2500" dirty="0" smtClean="0">
                <a:latin typeface="Arial" panose="020B0604020202020204" pitchFamily="34" charset="0"/>
                <a:cs typeface="Arial" panose="020B0604020202020204" pitchFamily="34" charset="0"/>
              </a:rPr>
              <a:t>to </a:t>
            </a:r>
            <a:r>
              <a:rPr lang="en-GB" sz="2500" b="1" dirty="0" smtClean="0">
                <a:latin typeface="Arial" panose="020B0604020202020204" pitchFamily="34" charset="0"/>
                <a:cs typeface="Arial" panose="020B0604020202020204" pitchFamily="34" charset="0"/>
              </a:rPr>
              <a:t>understand influences </a:t>
            </a:r>
            <a:r>
              <a:rPr lang="en-GB" sz="2500" dirty="0" smtClean="0">
                <a:latin typeface="Arial" panose="020B0604020202020204" pitchFamily="34" charset="0"/>
                <a:cs typeface="Arial" panose="020B0604020202020204" pitchFamily="34" charset="0"/>
              </a:rPr>
              <a:t>on BBV risk behaviours</a:t>
            </a:r>
          </a:p>
          <a:p>
            <a:pPr marL="457200" indent="-457200">
              <a:buFont typeface="Arial" panose="020B0604020202020204" pitchFamily="34" charset="0"/>
              <a:buChar char="•"/>
              <a:defRPr/>
            </a:pPr>
            <a:endParaRPr lang="en-GB" sz="25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500" dirty="0" smtClean="0">
                <a:latin typeface="Arial" panose="020B0604020202020204" pitchFamily="34" charset="0"/>
                <a:cs typeface="Arial" panose="020B0604020202020204" pitchFamily="34" charset="0"/>
              </a:rPr>
              <a:t>to </a:t>
            </a:r>
            <a:r>
              <a:rPr lang="en-GB" sz="2500" b="1" dirty="0">
                <a:latin typeface="Arial" panose="020B0604020202020204" pitchFamily="34" charset="0"/>
                <a:cs typeface="Arial" panose="020B0604020202020204" pitchFamily="34" charset="0"/>
              </a:rPr>
              <a:t>develop an evidence-based psychosocial intervention </a:t>
            </a:r>
            <a:r>
              <a:rPr lang="en-GB" sz="2500" dirty="0">
                <a:latin typeface="Arial" panose="020B0604020202020204" pitchFamily="34" charset="0"/>
                <a:cs typeface="Arial" panose="020B0604020202020204" pitchFamily="34" charset="0"/>
              </a:rPr>
              <a:t>aimed at reducing </a:t>
            </a:r>
            <a:r>
              <a:rPr lang="en-GB" sz="2500" dirty="0" smtClean="0">
                <a:latin typeface="Arial" panose="020B0604020202020204" pitchFamily="34" charset="0"/>
                <a:cs typeface="Arial" panose="020B0604020202020204" pitchFamily="34" charset="0"/>
              </a:rPr>
              <a:t>transmission risk and </a:t>
            </a:r>
            <a:r>
              <a:rPr lang="en-GB" sz="2500" dirty="0">
                <a:latin typeface="Arial" panose="020B0604020202020204" pitchFamily="34" charset="0"/>
                <a:cs typeface="Arial" panose="020B0604020202020204" pitchFamily="34" charset="0"/>
              </a:rPr>
              <a:t>increasing </a:t>
            </a:r>
            <a:r>
              <a:rPr lang="en-GB" sz="2500" dirty="0" smtClean="0">
                <a:latin typeface="Arial" panose="020B0604020202020204" pitchFamily="34" charset="0"/>
                <a:cs typeface="Arial" panose="020B0604020202020204" pitchFamily="34" charset="0"/>
              </a:rPr>
              <a:t>knowledge</a:t>
            </a:r>
          </a:p>
          <a:p>
            <a:pPr marL="457200" indent="-457200">
              <a:buFont typeface="Arial" panose="020B0604020202020204" pitchFamily="34" charset="0"/>
              <a:buChar char="•"/>
              <a:defRPr/>
            </a:pPr>
            <a:endParaRPr lang="en-GB" sz="25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500" dirty="0" smtClean="0">
                <a:latin typeface="Arial" panose="020B0604020202020204" pitchFamily="34" charset="0"/>
                <a:cs typeface="Arial" panose="020B0604020202020204" pitchFamily="34" charset="0"/>
              </a:rPr>
              <a:t>to </a:t>
            </a:r>
            <a:r>
              <a:rPr lang="en-GB" sz="2500" b="1" dirty="0">
                <a:latin typeface="Arial" panose="020B0604020202020204" pitchFamily="34" charset="0"/>
                <a:cs typeface="Arial" panose="020B0604020202020204" pitchFamily="34" charset="0"/>
              </a:rPr>
              <a:t>explore the feasibility of recruiting </a:t>
            </a:r>
            <a:r>
              <a:rPr lang="en-GB" sz="2500" b="1" dirty="0" smtClean="0">
                <a:latin typeface="Arial" panose="020B0604020202020204" pitchFamily="34" charset="0"/>
                <a:cs typeface="Arial" panose="020B0604020202020204" pitchFamily="34" charset="0"/>
              </a:rPr>
              <a:t>to </a:t>
            </a:r>
            <a:r>
              <a:rPr lang="en-GB" sz="2500" b="1" dirty="0">
                <a:latin typeface="Arial" panose="020B0604020202020204" pitchFamily="34" charset="0"/>
                <a:cs typeface="Arial" panose="020B0604020202020204" pitchFamily="34" charset="0"/>
              </a:rPr>
              <a:t>a trial</a:t>
            </a:r>
            <a:r>
              <a:rPr lang="en-GB" sz="2500" dirty="0">
                <a:latin typeface="Arial" panose="020B0604020202020204" pitchFamily="34" charset="0"/>
                <a:cs typeface="Arial" panose="020B0604020202020204" pitchFamily="34" charset="0"/>
              </a:rPr>
              <a:t> comparing the intervention to </a:t>
            </a:r>
            <a:r>
              <a:rPr lang="en-GB" sz="2500" dirty="0" smtClean="0">
                <a:latin typeface="Arial" panose="020B0604020202020204" pitchFamily="34" charset="0"/>
                <a:cs typeface="Arial" panose="020B0604020202020204" pitchFamily="34" charset="0"/>
              </a:rPr>
              <a:t>control</a:t>
            </a:r>
          </a:p>
          <a:p>
            <a:pPr marL="457200" indent="-457200">
              <a:buFont typeface="Arial" panose="020B0604020202020204" pitchFamily="34" charset="0"/>
              <a:buChar char="•"/>
              <a:defRPr/>
            </a:pPr>
            <a:endParaRPr lang="en-GB" sz="25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sz="2500" dirty="0">
                <a:latin typeface="Arial" panose="020B0604020202020204" pitchFamily="34" charset="0"/>
                <a:cs typeface="Arial" panose="020B0604020202020204" pitchFamily="34" charset="0"/>
              </a:rPr>
              <a:t>to </a:t>
            </a:r>
            <a:r>
              <a:rPr lang="en-GB" sz="2500" b="1" dirty="0">
                <a:latin typeface="Arial" panose="020B0604020202020204" pitchFamily="34" charset="0"/>
                <a:cs typeface="Arial" panose="020B0604020202020204" pitchFamily="34" charset="0"/>
              </a:rPr>
              <a:t>explore the feasibility </a:t>
            </a:r>
            <a:r>
              <a:rPr lang="en-GB" sz="2500" b="1" dirty="0" smtClean="0">
                <a:latin typeface="Arial" panose="020B0604020202020204" pitchFamily="34" charset="0"/>
                <a:cs typeface="Arial" panose="020B0604020202020204" pitchFamily="34" charset="0"/>
              </a:rPr>
              <a:t>and acceptability of a psychosocial intervention</a:t>
            </a:r>
            <a:endParaRPr lang="en-GB" sz="25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GB" sz="2500" dirty="0">
              <a:latin typeface="Arial" panose="020B0604020202020204" pitchFamily="34" charset="0"/>
              <a:cs typeface="Arial" panose="020B0604020202020204" pitchFamily="34" charset="0"/>
            </a:endParaRPr>
          </a:p>
          <a:p>
            <a:pPr>
              <a:buFont typeface="Arial" panose="020B0604020202020204" pitchFamily="34" charset="0"/>
              <a:buNone/>
              <a:defRPr/>
            </a:pPr>
            <a:endParaRPr lang="en-GB" altLang="en-US" sz="25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CD02B570-F6DD-4C7E-94DA-F4B9A2E165C0}" type="slidenum">
              <a:rPr lang="en-US" altLang="en-US">
                <a:latin typeface="Calibri" pitchFamily="34" charset="0"/>
                <a:ea typeface="ＭＳ Ｐゴシック" pitchFamily="34" charset="-128"/>
              </a:rPr>
              <a:pPr eaLnBrk="1" hangingPunct="1"/>
              <a:t>6</a:t>
            </a:fld>
            <a:endParaRPr lang="en-US" altLang="en-US">
              <a:latin typeface="Calibri" pitchFamily="34" charset="0"/>
              <a:ea typeface="ＭＳ Ｐゴシック" pitchFamily="34" charset="-128"/>
            </a:endParaRPr>
          </a:p>
        </p:txBody>
      </p:sp>
      <p:sp>
        <p:nvSpPr>
          <p:cNvPr id="18437" name="Slide Number Placeholder 4"/>
          <p:cNvSpPr>
            <a:spLocks noGrp="1"/>
          </p:cNvSpPr>
          <p:nvPr>
            <p:ph type="sldNum" sz="quarter" idx="12"/>
          </p:nvPr>
        </p:nvSpPr>
        <p:spPr bwMode="auto">
          <a:noFill/>
          <a:ln>
            <a:miter lim="800000"/>
            <a:headEnd/>
            <a:tailEnd/>
          </a:ln>
        </p:spPr>
        <p:txBody>
          <a:bodyPr/>
          <a:lstStyle/>
          <a:p>
            <a:fld id="{C7B407EA-830B-417E-925F-D652C575908F}" type="slidenum">
              <a:rPr lang="en-US" altLang="en-US" smtClean="0">
                <a:solidFill>
                  <a:schemeClr val="bg1"/>
                </a:solidFill>
              </a:rPr>
              <a:pPr/>
              <a:t>6</a:t>
            </a:fld>
            <a:endParaRPr lang="en-US" altLang="en-US"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
          <p:cNvGrpSpPr>
            <a:grpSpLocks/>
          </p:cNvGrpSpPr>
          <p:nvPr/>
        </p:nvGrpSpPr>
        <p:grpSpPr bwMode="auto">
          <a:xfrm>
            <a:off x="1570038" y="200025"/>
            <a:ext cx="6096000" cy="936625"/>
            <a:chOff x="0" y="2032000"/>
            <a:chExt cx="6096000" cy="936000"/>
          </a:xfrm>
        </p:grpSpPr>
        <p:sp>
          <p:nvSpPr>
            <p:cNvPr id="3" name="Rounded Rectangle 2"/>
            <p:cNvSpPr/>
            <p:nvPr/>
          </p:nvSpPr>
          <p:spPr>
            <a:xfrm>
              <a:off x="0" y="2032000"/>
              <a:ext cx="6096000" cy="936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defRPr/>
              </a:pPr>
              <a:r>
                <a:rPr lang="en-GB" sz="2400" dirty="0"/>
                <a:t>Systematic review to describe evidence base for what works to reduce BBV risk</a:t>
              </a:r>
            </a:p>
          </p:txBody>
        </p:sp>
        <p:sp>
          <p:nvSpPr>
            <p:cNvPr id="4" name="Rounded Rectangle 4"/>
            <p:cNvSpPr/>
            <p:nvPr/>
          </p:nvSpPr>
          <p:spPr>
            <a:xfrm>
              <a:off x="46037" y="2078007"/>
              <a:ext cx="6003925" cy="843986"/>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endParaRPr lang="en-GB" sz="3900"/>
            </a:p>
          </p:txBody>
        </p:sp>
      </p:grpSp>
      <p:grpSp>
        <p:nvGrpSpPr>
          <p:cNvPr id="19459" name="Group 4"/>
          <p:cNvGrpSpPr>
            <a:grpSpLocks/>
          </p:cNvGrpSpPr>
          <p:nvPr/>
        </p:nvGrpSpPr>
        <p:grpSpPr bwMode="auto">
          <a:xfrm>
            <a:off x="1570038" y="1462088"/>
            <a:ext cx="6096000" cy="936625"/>
            <a:chOff x="0" y="2032000"/>
            <a:chExt cx="6096000" cy="936000"/>
          </a:xfrm>
        </p:grpSpPr>
        <p:sp>
          <p:nvSpPr>
            <p:cNvPr id="6" name="Rounded Rectangle 5"/>
            <p:cNvSpPr/>
            <p:nvPr/>
          </p:nvSpPr>
          <p:spPr>
            <a:xfrm>
              <a:off x="0" y="2032000"/>
              <a:ext cx="6096000" cy="936000"/>
            </a:xfrm>
            <a:prstGeom prst="roundRect">
              <a:avLst/>
            </a:prstGeom>
          </p:spPr>
          <p:style>
            <a:lnRef idx="2">
              <a:schemeClr val="accent2"/>
            </a:lnRef>
            <a:fillRef idx="1">
              <a:schemeClr val="lt1"/>
            </a:fillRef>
            <a:effectRef idx="0">
              <a:schemeClr val="accent2"/>
            </a:effectRef>
            <a:fontRef idx="minor">
              <a:schemeClr val="dk1"/>
            </a:fontRef>
          </p:style>
        </p:sp>
        <p:sp>
          <p:nvSpPr>
            <p:cNvPr id="7" name="Rounded Rectangle 4"/>
            <p:cNvSpPr/>
            <p:nvPr/>
          </p:nvSpPr>
          <p:spPr>
            <a:xfrm>
              <a:off x="46037" y="2078006"/>
              <a:ext cx="6003925" cy="843986"/>
            </a:xfrm>
            <a:prstGeom prst="rect">
              <a:avLst/>
            </a:prstGeom>
          </p:spPr>
          <p:style>
            <a:lnRef idx="2">
              <a:schemeClr val="accent2"/>
            </a:lnRef>
            <a:fillRef idx="1">
              <a:schemeClr val="lt1"/>
            </a:fillRef>
            <a:effectRef idx="0">
              <a:schemeClr val="accent2"/>
            </a:effectRef>
            <a:fontRef idx="minor">
              <a:schemeClr val="dk1"/>
            </a:fontRef>
          </p:style>
          <p:txBody>
            <a:bodyPr lIns="148590" tIns="148590" rIns="148590" bIns="148590" spcCol="1270" anchor="ctr"/>
            <a:lstStyle/>
            <a:p>
              <a:pPr defTabSz="1733550">
                <a:lnSpc>
                  <a:spcPct val="90000"/>
                </a:lnSpc>
                <a:spcAft>
                  <a:spcPct val="35000"/>
                </a:spcAft>
                <a:defRPr/>
              </a:pPr>
              <a:r>
                <a:rPr lang="en-GB" sz="2400" dirty="0"/>
                <a:t>Qualitative work to determine experience and views of patients and professionals </a:t>
              </a:r>
            </a:p>
          </p:txBody>
        </p:sp>
      </p:grpSp>
      <p:grpSp>
        <p:nvGrpSpPr>
          <p:cNvPr id="19460" name="Group 7"/>
          <p:cNvGrpSpPr>
            <a:grpSpLocks/>
          </p:cNvGrpSpPr>
          <p:nvPr/>
        </p:nvGrpSpPr>
        <p:grpSpPr bwMode="auto">
          <a:xfrm>
            <a:off x="1570038" y="2644775"/>
            <a:ext cx="6096000" cy="936625"/>
            <a:chOff x="0" y="2032000"/>
            <a:chExt cx="6096000" cy="936000"/>
          </a:xfrm>
        </p:grpSpPr>
        <p:sp>
          <p:nvSpPr>
            <p:cNvPr id="9" name="Rounded Rectangle 8"/>
            <p:cNvSpPr/>
            <p:nvPr/>
          </p:nvSpPr>
          <p:spPr>
            <a:xfrm>
              <a:off x="0" y="2032000"/>
              <a:ext cx="6096000" cy="936000"/>
            </a:xfrm>
            <a:prstGeom prst="roundRect">
              <a:avLst/>
            </a:prstGeom>
          </p:spPr>
          <p:style>
            <a:lnRef idx="2">
              <a:schemeClr val="accent4"/>
            </a:lnRef>
            <a:fillRef idx="1">
              <a:schemeClr val="lt1"/>
            </a:fillRef>
            <a:effectRef idx="0">
              <a:schemeClr val="accent4"/>
            </a:effectRef>
            <a:fontRef idx="minor">
              <a:schemeClr val="dk1"/>
            </a:fontRef>
          </p:style>
          <p:txBody>
            <a:bodyPr/>
            <a:lstStyle/>
            <a:p>
              <a:pPr>
                <a:defRPr/>
              </a:pPr>
              <a:r>
                <a:rPr lang="en-GB" sz="2400" dirty="0">
                  <a:solidFill>
                    <a:srgbClr val="000000"/>
                  </a:solidFill>
                </a:rPr>
                <a:t>Development of psychosocial intervention</a:t>
              </a:r>
            </a:p>
          </p:txBody>
        </p:sp>
        <p:sp>
          <p:nvSpPr>
            <p:cNvPr id="10" name="Rounded Rectangle 4"/>
            <p:cNvSpPr/>
            <p:nvPr/>
          </p:nvSpPr>
          <p:spPr>
            <a:xfrm>
              <a:off x="46037" y="2078007"/>
              <a:ext cx="6003925" cy="843986"/>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endParaRPr lang="en-GB" sz="3900"/>
            </a:p>
          </p:txBody>
        </p:sp>
      </p:grpSp>
      <p:sp>
        <p:nvSpPr>
          <p:cNvPr id="11" name="Rounded Rectangle 10"/>
          <p:cNvSpPr/>
          <p:nvPr/>
        </p:nvSpPr>
        <p:spPr>
          <a:xfrm>
            <a:off x="1616075" y="3892550"/>
            <a:ext cx="6096000" cy="936625"/>
          </a:xfrm>
          <a:prstGeom prst="roundRect">
            <a:avLst/>
          </a:prstGeom>
        </p:spPr>
        <p:style>
          <a:lnRef idx="2">
            <a:schemeClr val="accent2"/>
          </a:lnRef>
          <a:fillRef idx="1">
            <a:schemeClr val="lt1"/>
          </a:fillRef>
          <a:effectRef idx="0">
            <a:schemeClr val="accent2"/>
          </a:effectRef>
          <a:fontRef idx="minor">
            <a:schemeClr val="dk1"/>
          </a:fontRef>
        </p:style>
        <p:txBody>
          <a:bodyPr/>
          <a:lstStyle/>
          <a:p>
            <a:pPr>
              <a:defRPr/>
            </a:pPr>
            <a:r>
              <a:rPr lang="en-GB" sz="2400" dirty="0"/>
              <a:t>Feasibility trial</a:t>
            </a:r>
          </a:p>
        </p:txBody>
      </p:sp>
      <p:cxnSp>
        <p:nvCxnSpPr>
          <p:cNvPr id="13" name="Straight Arrow Connector 12"/>
          <p:cNvCxnSpPr/>
          <p:nvPr/>
        </p:nvCxnSpPr>
        <p:spPr>
          <a:xfrm>
            <a:off x="8340725" y="506413"/>
            <a:ext cx="0" cy="5635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1616075" y="5205413"/>
            <a:ext cx="6096000" cy="936625"/>
          </a:xfrm>
          <a:prstGeom prst="roundRect">
            <a:avLst/>
          </a:prstGeom>
        </p:spPr>
        <p:style>
          <a:lnRef idx="2">
            <a:schemeClr val="accent2"/>
          </a:lnRef>
          <a:fillRef idx="1">
            <a:schemeClr val="lt1"/>
          </a:fillRef>
          <a:effectRef idx="0">
            <a:schemeClr val="accent2"/>
          </a:effectRef>
          <a:fontRef idx="minor">
            <a:schemeClr val="dk1"/>
          </a:fontRef>
        </p:style>
        <p:txBody>
          <a:bodyPr/>
          <a:lstStyle/>
          <a:p>
            <a:pPr>
              <a:defRPr/>
            </a:pPr>
            <a:r>
              <a:rPr lang="en-GB" sz="2400" dirty="0"/>
              <a:t>Follow up with patients and intervention providers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250825" y="703263"/>
            <a:ext cx="8435975" cy="792162"/>
          </a:xfrm>
        </p:spPr>
        <p:txBody>
          <a:bodyPr/>
          <a:lstStyle/>
          <a:p>
            <a:r>
              <a:rPr lang="en-GB" altLang="en-US" sz="2400" b="1" smtClean="0">
                <a:latin typeface="Arial" charset="0"/>
                <a:ea typeface="ＭＳ Ｐゴシック" pitchFamily="34" charset="-128"/>
                <a:cs typeface="Arial" charset="0"/>
              </a:rPr>
              <a:t>    </a:t>
            </a:r>
            <a:r>
              <a:rPr lang="en-GB" altLang="en-US" sz="3400" b="1" smtClean="0">
                <a:latin typeface="Arial" charset="0"/>
                <a:ea typeface="ＭＳ Ｐゴシック" pitchFamily="34" charset="-128"/>
                <a:cs typeface="Arial" charset="0"/>
              </a:rPr>
              <a:t>How was the intervention developed?</a:t>
            </a:r>
          </a:p>
        </p:txBody>
      </p:sp>
      <p:sp>
        <p:nvSpPr>
          <p:cNvPr id="14339" name="Content Placeholder 2"/>
          <p:cNvSpPr>
            <a:spLocks noGrp="1"/>
          </p:cNvSpPr>
          <p:nvPr>
            <p:ph idx="4294967295"/>
          </p:nvPr>
        </p:nvSpPr>
        <p:spPr>
          <a:xfrm>
            <a:off x="927100" y="2001838"/>
            <a:ext cx="7265988" cy="5640387"/>
          </a:xfrm>
        </p:spPr>
        <p:txBody>
          <a:bodyPr/>
          <a:lstStyle/>
          <a:p>
            <a:pPr marL="457200" indent="-457200">
              <a:defRPr/>
            </a:pPr>
            <a:r>
              <a:rPr lang="en-GB" sz="2800" dirty="0" smtClean="0">
                <a:latin typeface="+mn-lt"/>
                <a:ea typeface="ＭＳ Ｐゴシック" pitchFamily="34" charset="-128"/>
                <a:cs typeface="Arial" pitchFamily="34" charset="0"/>
              </a:rPr>
              <a:t>Evidence </a:t>
            </a:r>
          </a:p>
          <a:p>
            <a:pPr marL="457200" indent="-457200">
              <a:defRPr/>
            </a:pPr>
            <a:r>
              <a:rPr lang="en-GB" sz="2800" dirty="0" smtClean="0">
                <a:latin typeface="+mn-lt"/>
                <a:ea typeface="ＭＳ Ｐゴシック" pitchFamily="34" charset="-128"/>
                <a:cs typeface="Arial" pitchFamily="34" charset="0"/>
              </a:rPr>
              <a:t>Qualitative research</a:t>
            </a:r>
          </a:p>
          <a:p>
            <a:pPr marL="457200" indent="-457200">
              <a:defRPr/>
            </a:pPr>
            <a:r>
              <a:rPr lang="en-GB" sz="2800" dirty="0" smtClean="0">
                <a:latin typeface="+mn-lt"/>
                <a:ea typeface="ＭＳ Ｐゴシック" pitchFamily="34" charset="-128"/>
                <a:cs typeface="Arial" pitchFamily="34" charset="0"/>
              </a:rPr>
              <a:t>Expert opinion including peer group involvement</a:t>
            </a:r>
            <a:endParaRPr lang="en-GB" sz="2800" dirty="0">
              <a:latin typeface="+mn-lt"/>
              <a:ea typeface="ＭＳ Ｐゴシック" pitchFamily="34" charset="-128"/>
              <a:cs typeface="Arial" pitchFamily="34" charset="0"/>
            </a:endParaRPr>
          </a:p>
        </p:txBody>
      </p:sp>
      <p:sp>
        <p:nvSpPr>
          <p:cNvPr id="20484"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66DC006F-3735-46BA-B4FC-9C6BA4922762}" type="slidenum">
              <a:rPr lang="en-US" altLang="en-US">
                <a:latin typeface="Calibri" pitchFamily="34" charset="0"/>
                <a:ea typeface="ＭＳ Ｐゴシック" pitchFamily="34" charset="-128"/>
              </a:rPr>
              <a:pPr eaLnBrk="1" hangingPunct="1"/>
              <a:t>8</a:t>
            </a:fld>
            <a:endParaRPr lang="en-US" altLang="en-US">
              <a:latin typeface="Calibri" pitchFamily="34" charset="0"/>
              <a:ea typeface="ＭＳ Ｐゴシック" pitchFamily="34" charset="-128"/>
            </a:endParaRPr>
          </a:p>
        </p:txBody>
      </p:sp>
      <p:sp>
        <p:nvSpPr>
          <p:cNvPr id="20485" name="Slide Number Placeholder 4"/>
          <p:cNvSpPr>
            <a:spLocks noGrp="1"/>
          </p:cNvSpPr>
          <p:nvPr>
            <p:ph type="sldNum" sz="quarter" idx="12"/>
          </p:nvPr>
        </p:nvSpPr>
        <p:spPr bwMode="auto">
          <a:noFill/>
          <a:ln>
            <a:miter lim="800000"/>
            <a:headEnd/>
            <a:tailEnd/>
          </a:ln>
        </p:spPr>
        <p:txBody>
          <a:bodyPr/>
          <a:lstStyle/>
          <a:p>
            <a:fld id="{B231C923-7BDF-43A7-81D9-F68DA4C59645}" type="slidenum">
              <a:rPr lang="en-US" altLang="en-US" smtClean="0">
                <a:solidFill>
                  <a:schemeClr val="bg1"/>
                </a:solidFill>
              </a:rPr>
              <a:pPr/>
              <a:t>8</a:t>
            </a:fld>
            <a:endParaRPr lang="en-US" altLang="en-US"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50825" y="284163"/>
            <a:ext cx="8435975" cy="792162"/>
          </a:xfrm>
        </p:spPr>
        <p:txBody>
          <a:bodyPr/>
          <a:lstStyle/>
          <a:p>
            <a:pPr algn="ctr"/>
            <a:r>
              <a:rPr lang="en-GB" altLang="en-US" b="1" smtClean="0">
                <a:latin typeface="Arial" charset="0"/>
                <a:ea typeface="ＭＳ Ｐゴシック" pitchFamily="34" charset="-128"/>
                <a:cs typeface="Arial" charset="0"/>
              </a:rPr>
              <a:t>The intervention development group</a:t>
            </a:r>
          </a:p>
        </p:txBody>
      </p:sp>
      <p:sp>
        <p:nvSpPr>
          <p:cNvPr id="2150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lstStyle/>
          <a:p>
            <a:pPr eaLnBrk="1" hangingPunct="1"/>
            <a:fld id="{EFCE4264-A8B6-42BB-A520-F9B99ADD859D}" type="slidenum">
              <a:rPr lang="en-US" altLang="en-US">
                <a:latin typeface="Calibri" pitchFamily="34" charset="0"/>
                <a:ea typeface="ＭＳ Ｐゴシック" pitchFamily="34" charset="-128"/>
              </a:rPr>
              <a:pPr eaLnBrk="1" hangingPunct="1"/>
              <a:t>9</a:t>
            </a:fld>
            <a:endParaRPr lang="en-US" altLang="en-US">
              <a:latin typeface="Calibri" pitchFamily="34" charset="0"/>
              <a:ea typeface="ＭＳ Ｐゴシック" pitchFamily="34" charset="-128"/>
            </a:endParaRPr>
          </a:p>
        </p:txBody>
      </p:sp>
      <p:sp>
        <p:nvSpPr>
          <p:cNvPr id="21508" name="Slide Number Placeholder 4"/>
          <p:cNvSpPr>
            <a:spLocks noGrp="1"/>
          </p:cNvSpPr>
          <p:nvPr>
            <p:ph type="sldNum" sz="quarter" idx="12"/>
          </p:nvPr>
        </p:nvSpPr>
        <p:spPr bwMode="auto">
          <a:noFill/>
          <a:ln>
            <a:miter lim="800000"/>
            <a:headEnd/>
            <a:tailEnd/>
          </a:ln>
        </p:spPr>
        <p:txBody>
          <a:bodyPr/>
          <a:lstStyle/>
          <a:p>
            <a:fld id="{83D1BC23-BFAD-4138-BAEB-F4DFB8D06439}" type="slidenum">
              <a:rPr lang="en-US" altLang="en-US" smtClean="0">
                <a:solidFill>
                  <a:schemeClr val="bg1"/>
                </a:solidFill>
              </a:rPr>
              <a:pPr/>
              <a:t>9</a:t>
            </a:fld>
            <a:endParaRPr lang="en-US" altLang="en-US" smtClean="0">
              <a:solidFill>
                <a:schemeClr val="bg1"/>
              </a:solidFill>
            </a:endParaRPr>
          </a:p>
        </p:txBody>
      </p:sp>
      <p:pic>
        <p:nvPicPr>
          <p:cNvPr id="21509" name="Picture 2"/>
          <p:cNvPicPr>
            <a:picLocks noChangeAspect="1"/>
          </p:cNvPicPr>
          <p:nvPr/>
        </p:nvPicPr>
        <p:blipFill>
          <a:blip r:embed="rId3"/>
          <a:srcRect/>
          <a:stretch>
            <a:fillRect/>
          </a:stretch>
        </p:blipFill>
        <p:spPr bwMode="auto">
          <a:xfrm>
            <a:off x="250825" y="1235075"/>
            <a:ext cx="8464550" cy="433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ing's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48478</TotalTime>
  <Words>1050</Words>
  <Application>Microsoft Office PowerPoint</Application>
  <PresentationFormat>On-screen Show (4:3)</PresentationFormat>
  <Paragraphs>173</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Impact</vt:lpstr>
      <vt:lpstr>Georgia</vt:lpstr>
      <vt:lpstr>Calibri</vt:lpstr>
      <vt:lpstr>ＭＳ Ｐゴシック</vt:lpstr>
      <vt:lpstr>King's standard</vt:lpstr>
      <vt:lpstr>The PROTECT study; a feasibility trial of a psychosocial intervention to reduce blood borne virus (BBV) risk  A three country collaboration led by the National Addiction Centre, Kings College London Funded by NIHR; Health Technology Assessment  </vt:lpstr>
      <vt:lpstr>The research team and research sites</vt:lpstr>
      <vt:lpstr>Slide 3</vt:lpstr>
      <vt:lpstr>Background</vt:lpstr>
      <vt:lpstr>   Rationale</vt:lpstr>
      <vt:lpstr>   Aims</vt:lpstr>
      <vt:lpstr>Slide 7</vt:lpstr>
      <vt:lpstr>    How was the intervention developed?</vt:lpstr>
      <vt:lpstr>The intervention development group</vt:lpstr>
      <vt:lpstr> What emerged from the preparatory phase?</vt:lpstr>
      <vt:lpstr>From the systematic review</vt:lpstr>
      <vt:lpstr>From interviews with 60 drug injectors</vt:lpstr>
      <vt:lpstr>The PROTECT Intervention  </vt:lpstr>
      <vt:lpstr>Slide 14</vt:lpstr>
      <vt:lpstr>Slide 15</vt:lpstr>
      <vt:lpstr>The feasibility trial</vt:lpstr>
      <vt:lpstr>Slide 17</vt:lpstr>
      <vt:lpstr> Measuring any potential impact</vt:lpstr>
      <vt:lpstr>Feasibility trial outcomes</vt:lpstr>
      <vt:lpstr>Feasibility </vt:lpstr>
      <vt:lpstr>Results</vt:lpstr>
      <vt:lpstr>Slide 22</vt:lpstr>
      <vt:lpstr>Slide 23</vt:lpstr>
      <vt:lpstr>Slide 24</vt:lpstr>
      <vt:lpstr>Reasons to cautious</vt:lpstr>
      <vt:lpstr>What now?</vt:lpstr>
      <vt:lpstr>Download the PROTECT intervention https://www.kcl.ac.uk/ioppn/depts/addictions/research/drugs/PROTECT-download-page-form.aspx   </vt:lpstr>
    </vt:vector>
  </TitlesOfParts>
  <Company>King's College London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Ayre</dc:creator>
  <cp:lastModifiedBy>Mark Griffiths</cp:lastModifiedBy>
  <cp:revision>432</cp:revision>
  <dcterms:created xsi:type="dcterms:W3CDTF">2013-05-14T10:29:28Z</dcterms:created>
  <dcterms:modified xsi:type="dcterms:W3CDTF">2017-02-21T17:21:34Z</dcterms:modified>
</cp:coreProperties>
</file>