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4"/>
  </p:notesMasterIdLst>
  <p:sldIdLst>
    <p:sldId id="278" r:id="rId6"/>
    <p:sldId id="320" r:id="rId7"/>
    <p:sldId id="329" r:id="rId8"/>
    <p:sldId id="330" r:id="rId9"/>
    <p:sldId id="326" r:id="rId10"/>
    <p:sldId id="305" r:id="rId11"/>
    <p:sldId id="333" r:id="rId12"/>
    <p:sldId id="334" r:id="rId13"/>
    <p:sldId id="310" r:id="rId14"/>
    <p:sldId id="323" r:id="rId15"/>
    <p:sldId id="314" r:id="rId16"/>
    <p:sldId id="291" r:id="rId17"/>
    <p:sldId id="301" r:id="rId18"/>
    <p:sldId id="300" r:id="rId19"/>
    <p:sldId id="289" r:id="rId20"/>
    <p:sldId id="294" r:id="rId21"/>
    <p:sldId id="318" r:id="rId22"/>
    <p:sldId id="313" r:id="rId23"/>
    <p:sldId id="332" r:id="rId24"/>
    <p:sldId id="296" r:id="rId25"/>
    <p:sldId id="335" r:id="rId26"/>
    <p:sldId id="331" r:id="rId27"/>
    <p:sldId id="336" r:id="rId28"/>
    <p:sldId id="337" r:id="rId29"/>
    <p:sldId id="297" r:id="rId30"/>
    <p:sldId id="299" r:id="rId31"/>
    <p:sldId id="304" r:id="rId32"/>
    <p:sldId id="282" r:id="rId3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75581" autoAdjust="0"/>
  </p:normalViewPr>
  <p:slideViewPr>
    <p:cSldViewPr>
      <p:cViewPr>
        <p:scale>
          <a:sx n="40" d="100"/>
          <a:sy n="40" d="100"/>
        </p:scale>
        <p:origin x="-92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87"/>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Rytzzsrvfil0001\users\An123198\My%20Documents\MITS%206%20month%20summaries\Low%20Birthweight%20By%20Locality%202012-201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plotArea>
      <c:layout/>
      <c:lineChart>
        <c:grouping val="standard"/>
        <c:ser>
          <c:idx val="0"/>
          <c:order val="0"/>
          <c:tx>
            <c:strRef>
              <c:f>Sheet4!$B$1</c:f>
              <c:strCache>
                <c:ptCount val="1"/>
                <c:pt idx="0">
                  <c:v>Merthyr Tydfil</c:v>
                </c:pt>
              </c:strCache>
            </c:strRef>
          </c:tx>
          <c:spPr>
            <a:ln w="57150"/>
          </c:spPr>
          <c:marker>
            <c:spPr>
              <a:ln w="57150"/>
            </c:spPr>
          </c:marker>
          <c:cat>
            <c:numRef>
              <c:f>Sheet4!$A$2:$A$8</c:f>
              <c:numCache>
                <c:formatCode>mmm\-yy</c:formatCode>
                <c:ptCount val="7"/>
                <c:pt idx="0">
                  <c:v>41061</c:v>
                </c:pt>
                <c:pt idx="1">
                  <c:v>41244</c:v>
                </c:pt>
                <c:pt idx="2">
                  <c:v>41426</c:v>
                </c:pt>
                <c:pt idx="3">
                  <c:v>41609</c:v>
                </c:pt>
                <c:pt idx="4">
                  <c:v>41791</c:v>
                </c:pt>
                <c:pt idx="5">
                  <c:v>41974</c:v>
                </c:pt>
                <c:pt idx="6">
                  <c:v>42064</c:v>
                </c:pt>
              </c:numCache>
            </c:numRef>
          </c:cat>
          <c:val>
            <c:numRef>
              <c:f>Sheet4!$B$2:$B$8</c:f>
              <c:numCache>
                <c:formatCode>General</c:formatCode>
                <c:ptCount val="7"/>
                <c:pt idx="0">
                  <c:v>8.5444787052766952E-2</c:v>
                </c:pt>
                <c:pt idx="1">
                  <c:v>7.4643893693225091E-2</c:v>
                </c:pt>
                <c:pt idx="2">
                  <c:v>7.5526874255687881E-2</c:v>
                </c:pt>
                <c:pt idx="3">
                  <c:v>7.4392568079021795E-2</c:v>
                </c:pt>
                <c:pt idx="4">
                  <c:v>7.6517754818933581E-2</c:v>
                </c:pt>
                <c:pt idx="5">
                  <c:v>9.0219086293119213E-2</c:v>
                </c:pt>
                <c:pt idx="6">
                  <c:v>7.9000000000000098E-2</c:v>
                </c:pt>
              </c:numCache>
            </c:numRef>
          </c:val>
        </c:ser>
        <c:ser>
          <c:idx val="1"/>
          <c:order val="1"/>
          <c:tx>
            <c:strRef>
              <c:f>Sheet4!$C$1</c:f>
              <c:strCache>
                <c:ptCount val="1"/>
                <c:pt idx="0">
                  <c:v>Rhondda</c:v>
                </c:pt>
              </c:strCache>
            </c:strRef>
          </c:tx>
          <c:spPr>
            <a:ln w="57150"/>
          </c:spPr>
          <c:marker>
            <c:spPr>
              <a:ln w="57150"/>
            </c:spPr>
          </c:marker>
          <c:cat>
            <c:numRef>
              <c:f>Sheet4!$A$2:$A$8</c:f>
              <c:numCache>
                <c:formatCode>mmm\-yy</c:formatCode>
                <c:ptCount val="7"/>
                <c:pt idx="0">
                  <c:v>41061</c:v>
                </c:pt>
                <c:pt idx="1">
                  <c:v>41244</c:v>
                </c:pt>
                <c:pt idx="2">
                  <c:v>41426</c:v>
                </c:pt>
                <c:pt idx="3">
                  <c:v>41609</c:v>
                </c:pt>
                <c:pt idx="4">
                  <c:v>41791</c:v>
                </c:pt>
                <c:pt idx="5">
                  <c:v>41974</c:v>
                </c:pt>
                <c:pt idx="6">
                  <c:v>42064</c:v>
                </c:pt>
              </c:numCache>
            </c:numRef>
          </c:cat>
          <c:val>
            <c:numRef>
              <c:f>Sheet4!$C$2:$C$8</c:f>
              <c:numCache>
                <c:formatCode>General</c:formatCode>
                <c:ptCount val="7"/>
                <c:pt idx="0">
                  <c:v>9.7119556252674127E-2</c:v>
                </c:pt>
                <c:pt idx="1">
                  <c:v>0.11929304798870037</c:v>
                </c:pt>
                <c:pt idx="2">
                  <c:v>9.3889998924950771E-2</c:v>
                </c:pt>
                <c:pt idx="3">
                  <c:v>0.11870387660294467</c:v>
                </c:pt>
                <c:pt idx="4">
                  <c:v>7.2830515130600904E-2</c:v>
                </c:pt>
                <c:pt idx="5">
                  <c:v>8.4200058004658726E-2</c:v>
                </c:pt>
                <c:pt idx="6">
                  <c:v>7.0000000000000034E-2</c:v>
                </c:pt>
              </c:numCache>
            </c:numRef>
          </c:val>
        </c:ser>
        <c:ser>
          <c:idx val="2"/>
          <c:order val="2"/>
          <c:tx>
            <c:strRef>
              <c:f>Sheet4!$D$1</c:f>
              <c:strCache>
                <c:ptCount val="1"/>
                <c:pt idx="0">
                  <c:v>Cynon</c:v>
                </c:pt>
              </c:strCache>
            </c:strRef>
          </c:tx>
          <c:spPr>
            <a:ln w="57150"/>
          </c:spPr>
          <c:marker>
            <c:spPr>
              <a:ln w="57150"/>
            </c:spPr>
          </c:marker>
          <c:cat>
            <c:numRef>
              <c:f>Sheet4!$A$2:$A$8</c:f>
              <c:numCache>
                <c:formatCode>mmm\-yy</c:formatCode>
                <c:ptCount val="7"/>
                <c:pt idx="0">
                  <c:v>41061</c:v>
                </c:pt>
                <c:pt idx="1">
                  <c:v>41244</c:v>
                </c:pt>
                <c:pt idx="2">
                  <c:v>41426</c:v>
                </c:pt>
                <c:pt idx="3">
                  <c:v>41609</c:v>
                </c:pt>
                <c:pt idx="4">
                  <c:v>41791</c:v>
                </c:pt>
                <c:pt idx="5">
                  <c:v>41974</c:v>
                </c:pt>
                <c:pt idx="6">
                  <c:v>42064</c:v>
                </c:pt>
              </c:numCache>
            </c:numRef>
          </c:cat>
          <c:val>
            <c:numRef>
              <c:f>Sheet4!$D$2:$D$8</c:f>
              <c:numCache>
                <c:formatCode>General</c:formatCode>
                <c:ptCount val="7"/>
                <c:pt idx="0">
                  <c:v>8.4429036513287786E-2</c:v>
                </c:pt>
                <c:pt idx="1">
                  <c:v>0.11667425622343669</c:v>
                </c:pt>
                <c:pt idx="2">
                  <c:v>7.4235317032525894E-2</c:v>
                </c:pt>
                <c:pt idx="3">
                  <c:v>9.7066384962280844E-2</c:v>
                </c:pt>
                <c:pt idx="4">
                  <c:v>7.7528789293495173E-2</c:v>
                </c:pt>
                <c:pt idx="5">
                  <c:v>9.6650766380457664E-2</c:v>
                </c:pt>
                <c:pt idx="6">
                  <c:v>8.2600000000000035E-2</c:v>
                </c:pt>
              </c:numCache>
            </c:numRef>
          </c:val>
        </c:ser>
        <c:ser>
          <c:idx val="3"/>
          <c:order val="3"/>
          <c:tx>
            <c:strRef>
              <c:f>Sheet4!$E$1</c:f>
              <c:strCache>
                <c:ptCount val="1"/>
                <c:pt idx="0">
                  <c:v>Taff</c:v>
                </c:pt>
              </c:strCache>
            </c:strRef>
          </c:tx>
          <c:spPr>
            <a:ln w="57150"/>
          </c:spPr>
          <c:marker>
            <c:spPr>
              <a:ln w="57150"/>
            </c:spPr>
          </c:marker>
          <c:cat>
            <c:numRef>
              <c:f>Sheet4!$A$2:$A$8</c:f>
              <c:numCache>
                <c:formatCode>mmm\-yy</c:formatCode>
                <c:ptCount val="7"/>
                <c:pt idx="0">
                  <c:v>41061</c:v>
                </c:pt>
                <c:pt idx="1">
                  <c:v>41244</c:v>
                </c:pt>
                <c:pt idx="2">
                  <c:v>41426</c:v>
                </c:pt>
                <c:pt idx="3">
                  <c:v>41609</c:v>
                </c:pt>
                <c:pt idx="4">
                  <c:v>41791</c:v>
                </c:pt>
                <c:pt idx="5">
                  <c:v>41974</c:v>
                </c:pt>
                <c:pt idx="6">
                  <c:v>42064</c:v>
                </c:pt>
              </c:numCache>
            </c:numRef>
          </c:cat>
          <c:val>
            <c:numRef>
              <c:f>Sheet4!$E$2:$E$8</c:f>
              <c:numCache>
                <c:formatCode>General</c:formatCode>
                <c:ptCount val="7"/>
                <c:pt idx="0">
                  <c:v>9.4952873556735179E-2</c:v>
                </c:pt>
                <c:pt idx="1">
                  <c:v>8.9583453829870721E-2</c:v>
                </c:pt>
                <c:pt idx="2">
                  <c:v>0.1053599639310442</c:v>
                </c:pt>
                <c:pt idx="3">
                  <c:v>7.7119631515655832E-2</c:v>
                </c:pt>
                <c:pt idx="4">
                  <c:v>6.7341957535766328E-2</c:v>
                </c:pt>
                <c:pt idx="5">
                  <c:v>7.2842034425655011E-2</c:v>
                </c:pt>
                <c:pt idx="6">
                  <c:v>9.7000000000000031E-2</c:v>
                </c:pt>
              </c:numCache>
            </c:numRef>
          </c:val>
        </c:ser>
        <c:marker val="1"/>
        <c:axId val="64160128"/>
        <c:axId val="64162048"/>
      </c:lineChart>
      <c:dateAx>
        <c:axId val="64160128"/>
        <c:scaling>
          <c:orientation val="minMax"/>
        </c:scaling>
        <c:axPos val="b"/>
        <c:numFmt formatCode="mmm\-yy" sourceLinked="1"/>
        <c:tickLblPos val="nextTo"/>
        <c:txPr>
          <a:bodyPr/>
          <a:lstStyle/>
          <a:p>
            <a:pPr>
              <a:defRPr sz="1600" b="1"/>
            </a:pPr>
            <a:endParaRPr lang="en-US"/>
          </a:p>
        </c:txPr>
        <c:crossAx val="64162048"/>
        <c:crosses val="autoZero"/>
        <c:auto val="1"/>
        <c:lblOffset val="100"/>
      </c:dateAx>
      <c:valAx>
        <c:axId val="64162048"/>
        <c:scaling>
          <c:orientation val="minMax"/>
        </c:scaling>
        <c:axPos val="l"/>
        <c:majorGridlines/>
        <c:numFmt formatCode="General" sourceLinked="1"/>
        <c:tickLblPos val="nextTo"/>
        <c:crossAx val="64160128"/>
        <c:crosses val="autoZero"/>
        <c:crossBetween val="between"/>
      </c:valAx>
    </c:plotArea>
    <c:legend>
      <c:legendPos val="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D027FA-5038-452E-9360-163D1A7DB2B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39FA0B7B-C41D-46ED-A8B5-6583BC2D9159}">
      <dgm:prSet phldrT="[Text]" custT="1"/>
      <dgm:spPr>
        <a:solidFill>
          <a:srgbClr val="C00000"/>
        </a:solidFill>
      </dgm:spPr>
      <dgm:t>
        <a:bodyPr/>
        <a:lstStyle/>
        <a:p>
          <a:r>
            <a:rPr lang="en-GB" sz="2000" dirty="0" smtClean="0"/>
            <a:t>Low Birth Weight</a:t>
          </a:r>
          <a:endParaRPr lang="en-GB" sz="2000" dirty="0"/>
        </a:p>
      </dgm:t>
    </dgm:pt>
    <dgm:pt modelId="{0AB60A46-3F64-4F3E-8AF2-BFB562698D69}" type="parTrans" cxnId="{9E764C86-A265-48CD-B453-E6D3C7DE177D}">
      <dgm:prSet/>
      <dgm:spPr/>
      <dgm:t>
        <a:bodyPr/>
        <a:lstStyle/>
        <a:p>
          <a:endParaRPr lang="en-GB"/>
        </a:p>
      </dgm:t>
    </dgm:pt>
    <dgm:pt modelId="{96B84CCD-1685-4364-BA55-E043AF5A7946}" type="sibTrans" cxnId="{9E764C86-A265-48CD-B453-E6D3C7DE177D}">
      <dgm:prSet/>
      <dgm:spPr/>
      <dgm:t>
        <a:bodyPr/>
        <a:lstStyle/>
        <a:p>
          <a:endParaRPr lang="en-GB"/>
        </a:p>
      </dgm:t>
    </dgm:pt>
    <dgm:pt modelId="{50B2A20D-5E1E-4F68-AC77-070ED673C11C}">
      <dgm:prSet phldrT="[Text]" custT="1"/>
      <dgm:spPr>
        <a:solidFill>
          <a:srgbClr val="002060"/>
        </a:solidFill>
      </dgm:spPr>
      <dgm:t>
        <a:bodyPr/>
        <a:lstStyle/>
        <a:p>
          <a:r>
            <a:rPr lang="en-GB" sz="1200" b="1" dirty="0" smtClean="0"/>
            <a:t>Smoking &amp; Exposure to second hand tobacco smoke</a:t>
          </a:r>
        </a:p>
      </dgm:t>
    </dgm:pt>
    <dgm:pt modelId="{2D6D7424-7B26-4186-B030-7FC0ED9EE9B8}" type="parTrans" cxnId="{F66D3FCF-C36F-42D5-89B7-AA1B581D5754}">
      <dgm:prSet/>
      <dgm:spPr/>
      <dgm:t>
        <a:bodyPr/>
        <a:lstStyle/>
        <a:p>
          <a:endParaRPr lang="en-GB"/>
        </a:p>
      </dgm:t>
    </dgm:pt>
    <dgm:pt modelId="{C7768DA3-D17A-4A5C-A9C1-B74697369147}" type="sibTrans" cxnId="{F66D3FCF-C36F-42D5-89B7-AA1B581D5754}">
      <dgm:prSet/>
      <dgm:spPr/>
      <dgm:t>
        <a:bodyPr/>
        <a:lstStyle/>
        <a:p>
          <a:endParaRPr lang="en-GB"/>
        </a:p>
      </dgm:t>
    </dgm:pt>
    <dgm:pt modelId="{60887B4B-24CE-4FBD-8ABB-1F68F065B73D}">
      <dgm:prSet phldrT="[Text]" custT="1"/>
      <dgm:spPr>
        <a:solidFill>
          <a:srgbClr val="23538D"/>
        </a:solidFill>
      </dgm:spPr>
      <dgm:t>
        <a:bodyPr/>
        <a:lstStyle/>
        <a:p>
          <a:r>
            <a:rPr lang="en-GB" sz="1400" b="1" dirty="0" smtClean="0"/>
            <a:t>Bacterial Vaginosis</a:t>
          </a:r>
        </a:p>
      </dgm:t>
    </dgm:pt>
    <dgm:pt modelId="{D2B9CC6A-8332-4F16-BB20-E333002B35E5}" type="parTrans" cxnId="{B25BB603-6399-4AE4-9B1B-1E1A25A13744}">
      <dgm:prSet/>
      <dgm:spPr/>
      <dgm:t>
        <a:bodyPr/>
        <a:lstStyle/>
        <a:p>
          <a:endParaRPr lang="en-GB"/>
        </a:p>
      </dgm:t>
    </dgm:pt>
    <dgm:pt modelId="{0AC28466-4551-43CD-9510-C263008254F5}" type="sibTrans" cxnId="{B25BB603-6399-4AE4-9B1B-1E1A25A13744}">
      <dgm:prSet/>
      <dgm:spPr/>
      <dgm:t>
        <a:bodyPr/>
        <a:lstStyle/>
        <a:p>
          <a:endParaRPr lang="en-GB"/>
        </a:p>
      </dgm:t>
    </dgm:pt>
    <dgm:pt modelId="{A481367E-2560-43C0-BF4C-71FAF7E6FDF6}">
      <dgm:prSet custT="1"/>
      <dgm:spPr>
        <a:solidFill>
          <a:srgbClr val="87B0E1"/>
        </a:solidFill>
      </dgm:spPr>
      <dgm:t>
        <a:bodyPr/>
        <a:lstStyle/>
        <a:p>
          <a:r>
            <a:rPr lang="en-GB" sz="1400" b="1" dirty="0" smtClean="0">
              <a:solidFill>
                <a:schemeClr val="tx1"/>
              </a:solidFill>
            </a:rPr>
            <a:t>Short Inter-pregnancy interval</a:t>
          </a:r>
        </a:p>
      </dgm:t>
    </dgm:pt>
    <dgm:pt modelId="{D87B8D37-3809-4263-BD2C-6DB97367010A}" type="parTrans" cxnId="{FBD31F9B-1EBA-467C-90D3-3C0BB81C6C81}">
      <dgm:prSet/>
      <dgm:spPr/>
      <dgm:t>
        <a:bodyPr/>
        <a:lstStyle/>
        <a:p>
          <a:endParaRPr lang="en-GB"/>
        </a:p>
      </dgm:t>
    </dgm:pt>
    <dgm:pt modelId="{98FAF40B-B16E-41CB-A4B5-A26AF197FB04}" type="sibTrans" cxnId="{FBD31F9B-1EBA-467C-90D3-3C0BB81C6C81}">
      <dgm:prSet/>
      <dgm:spPr/>
      <dgm:t>
        <a:bodyPr/>
        <a:lstStyle/>
        <a:p>
          <a:endParaRPr lang="en-GB"/>
        </a:p>
      </dgm:t>
    </dgm:pt>
    <dgm:pt modelId="{95D2D014-3E78-4AB2-985C-1E4FB7206C08}">
      <dgm:prSet custT="1"/>
      <dgm:spPr>
        <a:solidFill>
          <a:schemeClr val="accent1">
            <a:lumMod val="40000"/>
            <a:lumOff val="60000"/>
          </a:schemeClr>
        </a:solidFill>
      </dgm:spPr>
      <dgm:t>
        <a:bodyPr/>
        <a:lstStyle/>
        <a:p>
          <a:r>
            <a:rPr lang="en-GB" sz="1400" b="1" dirty="0" smtClean="0">
              <a:solidFill>
                <a:schemeClr val="tx1"/>
              </a:solidFill>
            </a:rPr>
            <a:t>Teenage Pregnancy</a:t>
          </a:r>
        </a:p>
      </dgm:t>
    </dgm:pt>
    <dgm:pt modelId="{FD5A2596-AE7C-453F-9A4B-0DD6D7892FBA}" type="parTrans" cxnId="{789B9C9E-615F-4314-B828-B02BEE89EC5D}">
      <dgm:prSet/>
      <dgm:spPr/>
      <dgm:t>
        <a:bodyPr/>
        <a:lstStyle/>
        <a:p>
          <a:endParaRPr lang="en-GB"/>
        </a:p>
      </dgm:t>
    </dgm:pt>
    <dgm:pt modelId="{7A4EA24A-1165-4B51-B0C6-BEEC2EF34BBC}" type="sibTrans" cxnId="{789B9C9E-615F-4314-B828-B02BEE89EC5D}">
      <dgm:prSet/>
      <dgm:spPr/>
      <dgm:t>
        <a:bodyPr/>
        <a:lstStyle/>
        <a:p>
          <a:endParaRPr lang="en-GB"/>
        </a:p>
      </dgm:t>
    </dgm:pt>
    <dgm:pt modelId="{040760E8-8737-4545-B998-A033317F5B4C}">
      <dgm:prSet custT="1"/>
      <dgm:spPr>
        <a:solidFill>
          <a:srgbClr val="23538D"/>
        </a:solidFill>
      </dgm:spPr>
      <dgm:t>
        <a:bodyPr/>
        <a:lstStyle/>
        <a:p>
          <a:r>
            <a:rPr lang="en-GB" sz="1400" b="1" dirty="0" smtClean="0"/>
            <a:t>Severe Gum Disease</a:t>
          </a:r>
        </a:p>
      </dgm:t>
    </dgm:pt>
    <dgm:pt modelId="{0F411FFE-D07A-465A-8C3D-DEB7EC0039AC}" type="parTrans" cxnId="{EFA1CE3F-2D0B-47F7-9DE3-4DC6A1CF5E29}">
      <dgm:prSet/>
      <dgm:spPr/>
      <dgm:t>
        <a:bodyPr/>
        <a:lstStyle/>
        <a:p>
          <a:endParaRPr lang="en-GB"/>
        </a:p>
      </dgm:t>
    </dgm:pt>
    <dgm:pt modelId="{C5147A5C-FBEB-4A43-80DF-2B616384D269}" type="sibTrans" cxnId="{EFA1CE3F-2D0B-47F7-9DE3-4DC6A1CF5E29}">
      <dgm:prSet/>
      <dgm:spPr/>
      <dgm:t>
        <a:bodyPr/>
        <a:lstStyle/>
        <a:p>
          <a:endParaRPr lang="en-GB"/>
        </a:p>
      </dgm:t>
    </dgm:pt>
    <dgm:pt modelId="{87B2B4B2-89B6-4AD6-A7A6-42799606C132}">
      <dgm:prSet custT="1"/>
      <dgm:spPr>
        <a:solidFill>
          <a:srgbClr val="87B0E1"/>
        </a:solidFill>
      </dgm:spPr>
      <dgm:t>
        <a:bodyPr/>
        <a:lstStyle/>
        <a:p>
          <a:pPr>
            <a:spcAft>
              <a:spcPts val="0"/>
            </a:spcAft>
          </a:pPr>
          <a:r>
            <a:rPr lang="en-GB" sz="1400" b="1" dirty="0" smtClean="0">
              <a:solidFill>
                <a:schemeClr val="tx1"/>
              </a:solidFill>
            </a:rPr>
            <a:t>Sexually Transmitted Infections</a:t>
          </a:r>
        </a:p>
      </dgm:t>
    </dgm:pt>
    <dgm:pt modelId="{653426E5-F472-4101-8868-FA1C025F5CD1}" type="parTrans" cxnId="{0B277302-0D5B-4482-B71F-E2702044F5EF}">
      <dgm:prSet/>
      <dgm:spPr/>
      <dgm:t>
        <a:bodyPr/>
        <a:lstStyle/>
        <a:p>
          <a:endParaRPr lang="en-GB"/>
        </a:p>
      </dgm:t>
    </dgm:pt>
    <dgm:pt modelId="{5A10DD03-69D9-4A6F-B014-5724BAA17DBB}" type="sibTrans" cxnId="{0B277302-0D5B-4482-B71F-E2702044F5EF}">
      <dgm:prSet/>
      <dgm:spPr/>
      <dgm:t>
        <a:bodyPr/>
        <a:lstStyle/>
        <a:p>
          <a:endParaRPr lang="en-GB"/>
        </a:p>
      </dgm:t>
    </dgm:pt>
    <dgm:pt modelId="{F5AF9B6B-A3A3-44BC-B0B7-216315088921}">
      <dgm:prSet custT="1"/>
      <dgm:spPr>
        <a:solidFill>
          <a:srgbClr val="87B0E1"/>
        </a:solidFill>
      </dgm:spPr>
      <dgm:t>
        <a:bodyPr/>
        <a:lstStyle/>
        <a:p>
          <a:r>
            <a:rPr lang="en-GB" sz="1400" b="1" dirty="0" smtClean="0">
              <a:solidFill>
                <a:schemeClr val="tx1"/>
              </a:solidFill>
            </a:rPr>
            <a:t>Low BMI</a:t>
          </a:r>
        </a:p>
      </dgm:t>
    </dgm:pt>
    <dgm:pt modelId="{142810E3-FEF6-44AA-BD9F-8401370EFB6B}" type="parTrans" cxnId="{1D7AB9A6-182B-4C82-994F-DABB78800E6C}">
      <dgm:prSet/>
      <dgm:spPr/>
      <dgm:t>
        <a:bodyPr/>
        <a:lstStyle/>
        <a:p>
          <a:endParaRPr lang="en-GB"/>
        </a:p>
      </dgm:t>
    </dgm:pt>
    <dgm:pt modelId="{965CB2F5-0842-48CE-9D45-A78EBB3CB029}" type="sibTrans" cxnId="{1D7AB9A6-182B-4C82-994F-DABB78800E6C}">
      <dgm:prSet/>
      <dgm:spPr/>
      <dgm:t>
        <a:bodyPr/>
        <a:lstStyle/>
        <a:p>
          <a:endParaRPr lang="en-GB"/>
        </a:p>
      </dgm:t>
    </dgm:pt>
    <dgm:pt modelId="{044EAD82-4148-4F88-81AE-A10298BCCC4F}">
      <dgm:prSet custT="1"/>
      <dgm:spPr>
        <a:solidFill>
          <a:srgbClr val="87B0E1"/>
        </a:solidFill>
      </dgm:spPr>
      <dgm:t>
        <a:bodyPr/>
        <a:lstStyle/>
        <a:p>
          <a:r>
            <a:rPr lang="en-GB" sz="1400" b="1" dirty="0" smtClean="0">
              <a:solidFill>
                <a:schemeClr val="tx1"/>
              </a:solidFill>
            </a:rPr>
            <a:t>Consumption of Alcohol in Pregnancy</a:t>
          </a:r>
        </a:p>
      </dgm:t>
    </dgm:pt>
    <dgm:pt modelId="{BE29577D-E0FD-4CC9-A28D-6A09B11D8B28}" type="parTrans" cxnId="{840658F5-5F54-44E7-B8A7-E2EE661140E8}">
      <dgm:prSet/>
      <dgm:spPr/>
      <dgm:t>
        <a:bodyPr/>
        <a:lstStyle/>
        <a:p>
          <a:endParaRPr lang="en-GB"/>
        </a:p>
      </dgm:t>
    </dgm:pt>
    <dgm:pt modelId="{7FC8D3D6-5F5B-4014-A280-AA1C6440A35C}" type="sibTrans" cxnId="{840658F5-5F54-44E7-B8A7-E2EE661140E8}">
      <dgm:prSet/>
      <dgm:spPr/>
      <dgm:t>
        <a:bodyPr/>
        <a:lstStyle/>
        <a:p>
          <a:endParaRPr lang="en-GB"/>
        </a:p>
      </dgm:t>
    </dgm:pt>
    <dgm:pt modelId="{5DD60948-6D75-4B5D-8266-4CB340E3B6D4}">
      <dgm:prSet custT="1"/>
      <dgm:spPr>
        <a:solidFill>
          <a:schemeClr val="accent1">
            <a:lumMod val="40000"/>
            <a:lumOff val="60000"/>
          </a:schemeClr>
        </a:solidFill>
      </dgm:spPr>
      <dgm:t>
        <a:bodyPr/>
        <a:lstStyle/>
        <a:p>
          <a:pPr>
            <a:spcAft>
              <a:spcPts val="0"/>
            </a:spcAft>
          </a:pPr>
          <a:r>
            <a:rPr lang="en-GB" sz="1400" b="1" dirty="0" smtClean="0">
              <a:solidFill>
                <a:schemeClr val="tx1"/>
              </a:solidFill>
            </a:rPr>
            <a:t>Substance Misuse</a:t>
          </a:r>
        </a:p>
        <a:p>
          <a:pPr>
            <a:spcAft>
              <a:spcPts val="0"/>
            </a:spcAft>
          </a:pPr>
          <a:r>
            <a:rPr lang="en-GB" sz="1400" b="1" dirty="0" smtClean="0">
              <a:solidFill>
                <a:schemeClr val="tx1"/>
              </a:solidFill>
            </a:rPr>
            <a:t>(excl Alcohol)</a:t>
          </a:r>
          <a:endParaRPr lang="en-GB" sz="1400" b="1" dirty="0">
            <a:solidFill>
              <a:schemeClr val="tx1"/>
            </a:solidFill>
          </a:endParaRPr>
        </a:p>
      </dgm:t>
    </dgm:pt>
    <dgm:pt modelId="{BDA4DB18-31BC-426C-95A2-EF1408FEFB4E}" type="parTrans" cxnId="{A764CD24-7EDD-4D5E-B5AD-5F4941EFA735}">
      <dgm:prSet/>
      <dgm:spPr/>
      <dgm:t>
        <a:bodyPr/>
        <a:lstStyle/>
        <a:p>
          <a:endParaRPr lang="en-GB"/>
        </a:p>
      </dgm:t>
    </dgm:pt>
    <dgm:pt modelId="{0C2CA5BF-0FE2-40B0-A142-353019D96A55}" type="sibTrans" cxnId="{A764CD24-7EDD-4D5E-B5AD-5F4941EFA735}">
      <dgm:prSet/>
      <dgm:spPr/>
      <dgm:t>
        <a:bodyPr/>
        <a:lstStyle/>
        <a:p>
          <a:endParaRPr lang="en-GB"/>
        </a:p>
      </dgm:t>
    </dgm:pt>
    <dgm:pt modelId="{37F61347-387A-4A85-9795-DF1BAFEA9187}">
      <dgm:prSet custT="1"/>
      <dgm:spPr>
        <a:solidFill>
          <a:srgbClr val="FFC000"/>
        </a:solidFill>
        <a:ln>
          <a:solidFill>
            <a:schemeClr val="accent6">
              <a:lumMod val="50000"/>
            </a:schemeClr>
          </a:solidFill>
        </a:ln>
      </dgm:spPr>
      <dgm:t>
        <a:bodyPr/>
        <a:lstStyle/>
        <a:p>
          <a:r>
            <a:rPr lang="en-GB" sz="1200" b="1" dirty="0" smtClean="0">
              <a:solidFill>
                <a:schemeClr val="tx1"/>
              </a:solidFill>
            </a:rPr>
            <a:t>Smoking or living with a smoker</a:t>
          </a:r>
          <a:endParaRPr lang="en-GB" sz="1200" b="1" dirty="0">
            <a:solidFill>
              <a:schemeClr val="tx1"/>
            </a:solidFill>
          </a:endParaRPr>
        </a:p>
      </dgm:t>
    </dgm:pt>
    <dgm:pt modelId="{E1935D59-E0EC-4CE7-9B58-BF97C9676A7A}" type="parTrans" cxnId="{5FC01A4D-DBE1-46F0-89F6-9C10CE2E1EFF}">
      <dgm:prSet/>
      <dgm:spPr/>
      <dgm:t>
        <a:bodyPr/>
        <a:lstStyle/>
        <a:p>
          <a:endParaRPr lang="en-GB"/>
        </a:p>
      </dgm:t>
    </dgm:pt>
    <dgm:pt modelId="{18D471CD-126A-4B38-80A3-8250436193DE}" type="sibTrans" cxnId="{5FC01A4D-DBE1-46F0-89F6-9C10CE2E1EFF}">
      <dgm:prSet/>
      <dgm:spPr/>
      <dgm:t>
        <a:bodyPr/>
        <a:lstStyle/>
        <a:p>
          <a:endParaRPr lang="en-GB"/>
        </a:p>
      </dgm:t>
    </dgm:pt>
    <dgm:pt modelId="{8DA8C553-0A83-477F-AA0C-4C296ABD2634}">
      <dgm:prSet custT="1"/>
      <dgm:spPr>
        <a:solidFill>
          <a:srgbClr val="FFC000"/>
        </a:solidFill>
        <a:ln>
          <a:solidFill>
            <a:schemeClr val="accent6">
              <a:lumMod val="75000"/>
            </a:schemeClr>
          </a:solidFill>
        </a:ln>
      </dgm:spPr>
      <dgm:t>
        <a:bodyPr/>
        <a:lstStyle/>
        <a:p>
          <a:pPr>
            <a:spcAft>
              <a:spcPts val="0"/>
            </a:spcAft>
          </a:pPr>
          <a:r>
            <a:rPr lang="en-GB" sz="1400" b="1" dirty="0" smtClean="0">
              <a:solidFill>
                <a:schemeClr val="tx1"/>
              </a:solidFill>
            </a:rPr>
            <a:t>Risk Taking Behaviours</a:t>
          </a:r>
        </a:p>
        <a:p>
          <a:pPr>
            <a:spcAft>
              <a:spcPts val="0"/>
            </a:spcAft>
          </a:pPr>
          <a:r>
            <a:rPr lang="en-GB" sz="1400" b="1" dirty="0" smtClean="0">
              <a:solidFill>
                <a:schemeClr val="tx1"/>
              </a:solidFill>
            </a:rPr>
            <a:t> e.g. unprotected sex</a:t>
          </a:r>
        </a:p>
        <a:p>
          <a:pPr>
            <a:spcAft>
              <a:spcPts val="0"/>
            </a:spcAft>
          </a:pPr>
          <a:r>
            <a:rPr lang="en-GB" sz="1400" b="1" dirty="0" smtClean="0">
              <a:solidFill>
                <a:schemeClr val="tx1"/>
              </a:solidFill>
            </a:rPr>
            <a:t>Multiple sexual partners,</a:t>
          </a:r>
        </a:p>
        <a:p>
          <a:pPr>
            <a:spcAft>
              <a:spcPts val="0"/>
            </a:spcAft>
          </a:pPr>
          <a:r>
            <a:rPr lang="en-GB" sz="1400" b="1" dirty="0" smtClean="0">
              <a:solidFill>
                <a:schemeClr val="tx1"/>
              </a:solidFill>
            </a:rPr>
            <a:t>Substance misuse</a:t>
          </a:r>
          <a:endParaRPr lang="en-GB" sz="1400" b="1" dirty="0">
            <a:solidFill>
              <a:schemeClr val="tx1"/>
            </a:solidFill>
          </a:endParaRPr>
        </a:p>
      </dgm:t>
    </dgm:pt>
    <dgm:pt modelId="{DFCB2567-0653-46F4-9234-242158189008}" type="parTrans" cxnId="{079A2B61-7A1B-4D5F-BB81-9C53BCEE891C}">
      <dgm:prSet/>
      <dgm:spPr/>
      <dgm:t>
        <a:bodyPr/>
        <a:lstStyle/>
        <a:p>
          <a:endParaRPr lang="en-GB"/>
        </a:p>
      </dgm:t>
    </dgm:pt>
    <dgm:pt modelId="{EB39175F-A733-433C-BEA3-1AF69243C3C9}" type="sibTrans" cxnId="{079A2B61-7A1B-4D5F-BB81-9C53BCEE891C}">
      <dgm:prSet/>
      <dgm:spPr/>
      <dgm:t>
        <a:bodyPr/>
        <a:lstStyle/>
        <a:p>
          <a:endParaRPr lang="en-GB"/>
        </a:p>
      </dgm:t>
    </dgm:pt>
    <dgm:pt modelId="{73864B94-D341-4DFA-A433-FF571BDD0B9D}">
      <dgm:prSet custT="1"/>
      <dgm:spPr>
        <a:solidFill>
          <a:srgbClr val="FFC000"/>
        </a:solidFill>
        <a:ln>
          <a:solidFill>
            <a:schemeClr val="accent6">
              <a:lumMod val="75000"/>
            </a:schemeClr>
          </a:solidFill>
        </a:ln>
      </dgm:spPr>
      <dgm:t>
        <a:bodyPr/>
        <a:lstStyle/>
        <a:p>
          <a:r>
            <a:rPr lang="en-GB" sz="1400" b="1" dirty="0" smtClean="0">
              <a:solidFill>
                <a:schemeClr val="tx1"/>
              </a:solidFill>
            </a:rPr>
            <a:t>Poor diet</a:t>
          </a:r>
          <a:endParaRPr lang="en-GB" sz="1400" b="1" dirty="0">
            <a:solidFill>
              <a:schemeClr val="tx1"/>
            </a:solidFill>
          </a:endParaRPr>
        </a:p>
      </dgm:t>
    </dgm:pt>
    <dgm:pt modelId="{808277E9-2042-4DC7-8F0C-584272C68621}" type="parTrans" cxnId="{831E023A-3236-47DE-881C-6012111939E0}">
      <dgm:prSet/>
      <dgm:spPr/>
      <dgm:t>
        <a:bodyPr/>
        <a:lstStyle/>
        <a:p>
          <a:endParaRPr lang="en-GB"/>
        </a:p>
      </dgm:t>
    </dgm:pt>
    <dgm:pt modelId="{2F0320B7-2A59-4F81-9525-ED57428B55A2}" type="sibTrans" cxnId="{831E023A-3236-47DE-881C-6012111939E0}">
      <dgm:prSet/>
      <dgm:spPr/>
      <dgm:t>
        <a:bodyPr/>
        <a:lstStyle/>
        <a:p>
          <a:endParaRPr lang="en-GB"/>
        </a:p>
      </dgm:t>
    </dgm:pt>
    <dgm:pt modelId="{6A5D4CEC-9975-4852-9942-D8FBC54AB7B2}">
      <dgm:prSet custT="1"/>
      <dgm:spPr>
        <a:solidFill>
          <a:schemeClr val="bg1"/>
        </a:solidFill>
        <a:ln>
          <a:solidFill>
            <a:srgbClr val="87B0E1"/>
          </a:solidFill>
        </a:ln>
      </dgm:spPr>
      <dgm:t>
        <a:bodyPr/>
        <a:lstStyle/>
        <a:p>
          <a:r>
            <a:rPr lang="en-GB" sz="1400" b="1" dirty="0" smtClean="0">
              <a:solidFill>
                <a:schemeClr val="tx1"/>
              </a:solidFill>
            </a:rPr>
            <a:t>Maternal Nutrition</a:t>
          </a:r>
          <a:endParaRPr lang="en-GB" sz="1400" b="1" dirty="0">
            <a:solidFill>
              <a:schemeClr val="tx1"/>
            </a:solidFill>
          </a:endParaRPr>
        </a:p>
      </dgm:t>
    </dgm:pt>
    <dgm:pt modelId="{106DC30C-9F06-4EF6-9A76-E10C2A09FA8E}" type="parTrans" cxnId="{55D65D93-581B-42E1-B8A4-25CA54FD0CEC}">
      <dgm:prSet/>
      <dgm:spPr/>
      <dgm:t>
        <a:bodyPr/>
        <a:lstStyle/>
        <a:p>
          <a:endParaRPr lang="en-GB"/>
        </a:p>
      </dgm:t>
    </dgm:pt>
    <dgm:pt modelId="{2BB9236A-D542-4802-B093-72844D671BC4}" type="sibTrans" cxnId="{55D65D93-581B-42E1-B8A4-25CA54FD0CEC}">
      <dgm:prSet/>
      <dgm:spPr/>
      <dgm:t>
        <a:bodyPr/>
        <a:lstStyle/>
        <a:p>
          <a:endParaRPr lang="en-GB"/>
        </a:p>
      </dgm:t>
    </dgm:pt>
    <dgm:pt modelId="{914498E9-5683-4037-A554-D4CD4E9F6C43}">
      <dgm:prSet custT="1"/>
      <dgm:spPr>
        <a:solidFill>
          <a:schemeClr val="bg1"/>
        </a:solidFill>
        <a:ln>
          <a:solidFill>
            <a:schemeClr val="tx2"/>
          </a:solidFill>
        </a:ln>
      </dgm:spPr>
      <dgm:t>
        <a:bodyPr/>
        <a:lstStyle/>
        <a:p>
          <a:r>
            <a:rPr lang="en-GB" sz="1400" b="1" dirty="0" smtClean="0">
              <a:solidFill>
                <a:schemeClr val="tx1"/>
              </a:solidFill>
            </a:rPr>
            <a:t>Air Pollution</a:t>
          </a:r>
          <a:endParaRPr lang="en-GB" sz="1400" b="1" dirty="0">
            <a:solidFill>
              <a:schemeClr val="tx1"/>
            </a:solidFill>
          </a:endParaRPr>
        </a:p>
      </dgm:t>
    </dgm:pt>
    <dgm:pt modelId="{A2A7C122-7449-454F-AD99-8730BF0BBB1E}" type="parTrans" cxnId="{F1CFF7A5-9438-4FED-8CD0-C8E018316EEB}">
      <dgm:prSet/>
      <dgm:spPr/>
      <dgm:t>
        <a:bodyPr/>
        <a:lstStyle/>
        <a:p>
          <a:endParaRPr lang="en-GB"/>
        </a:p>
      </dgm:t>
    </dgm:pt>
    <dgm:pt modelId="{B7B481A8-722F-4AFE-B2C9-7A390FB24662}" type="sibTrans" cxnId="{F1CFF7A5-9438-4FED-8CD0-C8E018316EEB}">
      <dgm:prSet/>
      <dgm:spPr/>
      <dgm:t>
        <a:bodyPr/>
        <a:lstStyle/>
        <a:p>
          <a:endParaRPr lang="en-GB"/>
        </a:p>
      </dgm:t>
    </dgm:pt>
    <dgm:pt modelId="{903A1D81-9927-4790-96A1-AB9E1B3280E4}">
      <dgm:prSet custT="1"/>
      <dgm:spPr>
        <a:solidFill>
          <a:srgbClr val="FFC000"/>
        </a:solidFill>
        <a:ln>
          <a:solidFill>
            <a:schemeClr val="accent6">
              <a:lumMod val="75000"/>
            </a:schemeClr>
          </a:solidFill>
        </a:ln>
      </dgm:spPr>
      <dgm:t>
        <a:bodyPr/>
        <a:lstStyle/>
        <a:p>
          <a:r>
            <a:rPr lang="en-GB" sz="1400" b="1" dirty="0" smtClean="0">
              <a:solidFill>
                <a:schemeClr val="tx1"/>
              </a:solidFill>
            </a:rPr>
            <a:t>Poor housing / environment</a:t>
          </a:r>
          <a:endParaRPr lang="en-GB" sz="1400" b="1" dirty="0">
            <a:solidFill>
              <a:schemeClr val="tx1"/>
            </a:solidFill>
          </a:endParaRPr>
        </a:p>
      </dgm:t>
    </dgm:pt>
    <dgm:pt modelId="{4F8DDA90-9195-4C00-886B-DA88A0A99310}" type="parTrans" cxnId="{F01984DC-5326-43A3-9709-61175B435C65}">
      <dgm:prSet/>
      <dgm:spPr/>
      <dgm:t>
        <a:bodyPr/>
        <a:lstStyle/>
        <a:p>
          <a:endParaRPr lang="en-GB"/>
        </a:p>
      </dgm:t>
    </dgm:pt>
    <dgm:pt modelId="{C6829C17-D88D-41DF-A5FF-4F05315DB11F}" type="sibTrans" cxnId="{F01984DC-5326-43A3-9709-61175B435C65}">
      <dgm:prSet/>
      <dgm:spPr/>
      <dgm:t>
        <a:bodyPr/>
        <a:lstStyle/>
        <a:p>
          <a:endParaRPr lang="en-GB"/>
        </a:p>
      </dgm:t>
    </dgm:pt>
    <dgm:pt modelId="{9A4B76D4-8F01-4075-8CB9-F794B0DBA3C3}" type="pres">
      <dgm:prSet presAssocID="{B5D027FA-5038-452E-9360-163D1A7DB2B5}" presName="diagram" presStyleCnt="0">
        <dgm:presLayoutVars>
          <dgm:chPref val="1"/>
          <dgm:dir/>
          <dgm:animOne val="branch"/>
          <dgm:animLvl val="lvl"/>
          <dgm:resizeHandles val="exact"/>
        </dgm:presLayoutVars>
      </dgm:prSet>
      <dgm:spPr/>
      <dgm:t>
        <a:bodyPr/>
        <a:lstStyle/>
        <a:p>
          <a:endParaRPr lang="en-GB"/>
        </a:p>
      </dgm:t>
    </dgm:pt>
    <dgm:pt modelId="{80746C56-5463-4943-B14C-E5959CC894E9}" type="pres">
      <dgm:prSet presAssocID="{39FA0B7B-C41D-46ED-A8B5-6583BC2D9159}" presName="root1" presStyleCnt="0"/>
      <dgm:spPr/>
    </dgm:pt>
    <dgm:pt modelId="{68FE2B31-1D2E-40E4-A867-2287BD57E8F4}" type="pres">
      <dgm:prSet presAssocID="{39FA0B7B-C41D-46ED-A8B5-6583BC2D9159}" presName="LevelOneTextNode" presStyleLbl="node0" presStyleIdx="0" presStyleCnt="1" custScaleX="160781" custScaleY="241570" custLinFactNeighborX="-50483" custLinFactNeighborY="-35200">
        <dgm:presLayoutVars>
          <dgm:chPref val="3"/>
        </dgm:presLayoutVars>
      </dgm:prSet>
      <dgm:spPr/>
      <dgm:t>
        <a:bodyPr/>
        <a:lstStyle/>
        <a:p>
          <a:endParaRPr lang="en-GB"/>
        </a:p>
      </dgm:t>
    </dgm:pt>
    <dgm:pt modelId="{5868B4E0-BE6C-4E38-A1B2-95F4B09982CB}" type="pres">
      <dgm:prSet presAssocID="{39FA0B7B-C41D-46ED-A8B5-6583BC2D9159}" presName="level2hierChild" presStyleCnt="0"/>
      <dgm:spPr/>
    </dgm:pt>
    <dgm:pt modelId="{AFB71514-A1C0-4701-8859-4E534FA8E33A}" type="pres">
      <dgm:prSet presAssocID="{2D6D7424-7B26-4186-B030-7FC0ED9EE9B8}" presName="conn2-1" presStyleLbl="parChTrans1D2" presStyleIdx="0" presStyleCnt="11"/>
      <dgm:spPr/>
      <dgm:t>
        <a:bodyPr/>
        <a:lstStyle/>
        <a:p>
          <a:endParaRPr lang="en-GB"/>
        </a:p>
      </dgm:t>
    </dgm:pt>
    <dgm:pt modelId="{DDFBE970-D293-4A04-BEA1-03EFA2B192B3}" type="pres">
      <dgm:prSet presAssocID="{2D6D7424-7B26-4186-B030-7FC0ED9EE9B8}" presName="connTx" presStyleLbl="parChTrans1D2" presStyleIdx="0" presStyleCnt="11"/>
      <dgm:spPr/>
      <dgm:t>
        <a:bodyPr/>
        <a:lstStyle/>
        <a:p>
          <a:endParaRPr lang="en-GB"/>
        </a:p>
      </dgm:t>
    </dgm:pt>
    <dgm:pt modelId="{CAF1C0D8-2A1D-452A-B18D-655F5C95D1C7}" type="pres">
      <dgm:prSet presAssocID="{50B2A20D-5E1E-4F68-AC77-070ED673C11C}" presName="root2" presStyleCnt="0"/>
      <dgm:spPr/>
    </dgm:pt>
    <dgm:pt modelId="{FAAEA4C6-7135-4D56-9FB3-1D32BB68D7CB}" type="pres">
      <dgm:prSet presAssocID="{50B2A20D-5E1E-4F68-AC77-070ED673C11C}" presName="LevelTwoTextNode" presStyleLbl="node2" presStyleIdx="0" presStyleCnt="11" custScaleX="251105">
        <dgm:presLayoutVars>
          <dgm:chPref val="3"/>
        </dgm:presLayoutVars>
      </dgm:prSet>
      <dgm:spPr/>
      <dgm:t>
        <a:bodyPr/>
        <a:lstStyle/>
        <a:p>
          <a:endParaRPr lang="en-GB"/>
        </a:p>
      </dgm:t>
    </dgm:pt>
    <dgm:pt modelId="{6B601F61-8A0F-4678-9FCE-BC7BA040E37E}" type="pres">
      <dgm:prSet presAssocID="{50B2A20D-5E1E-4F68-AC77-070ED673C11C}" presName="level3hierChild" presStyleCnt="0"/>
      <dgm:spPr/>
    </dgm:pt>
    <dgm:pt modelId="{F17083D7-2CD5-403C-AB5B-816D61C2779D}" type="pres">
      <dgm:prSet presAssocID="{E1935D59-E0EC-4CE7-9B58-BF97C9676A7A}" presName="conn2-1" presStyleLbl="parChTrans1D3" presStyleIdx="0" presStyleCnt="4"/>
      <dgm:spPr/>
      <dgm:t>
        <a:bodyPr/>
        <a:lstStyle/>
        <a:p>
          <a:endParaRPr lang="en-GB"/>
        </a:p>
      </dgm:t>
    </dgm:pt>
    <dgm:pt modelId="{7DACD416-DC4E-4F63-A772-6D80DAC1E8A6}" type="pres">
      <dgm:prSet presAssocID="{E1935D59-E0EC-4CE7-9B58-BF97C9676A7A}" presName="connTx" presStyleLbl="parChTrans1D3" presStyleIdx="0" presStyleCnt="4"/>
      <dgm:spPr/>
      <dgm:t>
        <a:bodyPr/>
        <a:lstStyle/>
        <a:p>
          <a:endParaRPr lang="en-GB"/>
        </a:p>
      </dgm:t>
    </dgm:pt>
    <dgm:pt modelId="{06B57E1E-D363-4181-85CB-2CD1FD2C7540}" type="pres">
      <dgm:prSet presAssocID="{37F61347-387A-4A85-9795-DF1BAFEA9187}" presName="root2" presStyleCnt="0"/>
      <dgm:spPr/>
    </dgm:pt>
    <dgm:pt modelId="{D8BA9E88-432B-47DA-874D-51C4717BA8ED}" type="pres">
      <dgm:prSet presAssocID="{37F61347-387A-4A85-9795-DF1BAFEA9187}" presName="LevelTwoTextNode" presStyleLbl="node3" presStyleIdx="0" presStyleCnt="4" custScaleX="179091" custLinFactNeighborX="75839" custLinFactNeighborY="-1433">
        <dgm:presLayoutVars>
          <dgm:chPref val="3"/>
        </dgm:presLayoutVars>
      </dgm:prSet>
      <dgm:spPr/>
      <dgm:t>
        <a:bodyPr/>
        <a:lstStyle/>
        <a:p>
          <a:endParaRPr lang="en-GB"/>
        </a:p>
      </dgm:t>
    </dgm:pt>
    <dgm:pt modelId="{C7A3DD30-2C5F-415B-904F-F42EF664514A}" type="pres">
      <dgm:prSet presAssocID="{37F61347-387A-4A85-9795-DF1BAFEA9187}" presName="level3hierChild" presStyleCnt="0"/>
      <dgm:spPr/>
    </dgm:pt>
    <dgm:pt modelId="{6417F613-1EF0-41AE-A5C8-16CCD1529B3A}" type="pres">
      <dgm:prSet presAssocID="{D2B9CC6A-8332-4F16-BB20-E333002B35E5}" presName="conn2-1" presStyleLbl="parChTrans1D2" presStyleIdx="1" presStyleCnt="11"/>
      <dgm:spPr/>
      <dgm:t>
        <a:bodyPr/>
        <a:lstStyle/>
        <a:p>
          <a:endParaRPr lang="en-GB"/>
        </a:p>
      </dgm:t>
    </dgm:pt>
    <dgm:pt modelId="{DD90BE0E-8D92-4C0E-A8A0-6568E1836537}" type="pres">
      <dgm:prSet presAssocID="{D2B9CC6A-8332-4F16-BB20-E333002B35E5}" presName="connTx" presStyleLbl="parChTrans1D2" presStyleIdx="1" presStyleCnt="11"/>
      <dgm:spPr/>
      <dgm:t>
        <a:bodyPr/>
        <a:lstStyle/>
        <a:p>
          <a:endParaRPr lang="en-GB"/>
        </a:p>
      </dgm:t>
    </dgm:pt>
    <dgm:pt modelId="{E6467D1E-A933-44BC-8945-776199EA4DDD}" type="pres">
      <dgm:prSet presAssocID="{60887B4B-24CE-4FBD-8ABB-1F68F065B73D}" presName="root2" presStyleCnt="0"/>
      <dgm:spPr/>
    </dgm:pt>
    <dgm:pt modelId="{4B17C374-34AA-4CF7-8257-B836DA115C20}" type="pres">
      <dgm:prSet presAssocID="{60887B4B-24CE-4FBD-8ABB-1F68F065B73D}" presName="LevelTwoTextNode" presStyleLbl="node2" presStyleIdx="1" presStyleCnt="11" custScaleX="245697">
        <dgm:presLayoutVars>
          <dgm:chPref val="3"/>
        </dgm:presLayoutVars>
      </dgm:prSet>
      <dgm:spPr/>
      <dgm:t>
        <a:bodyPr/>
        <a:lstStyle/>
        <a:p>
          <a:endParaRPr lang="en-GB"/>
        </a:p>
      </dgm:t>
    </dgm:pt>
    <dgm:pt modelId="{D3E99D29-D0DD-48DE-A00A-770DB06E8C4E}" type="pres">
      <dgm:prSet presAssocID="{60887B4B-24CE-4FBD-8ABB-1F68F065B73D}" presName="level3hierChild" presStyleCnt="0"/>
      <dgm:spPr/>
    </dgm:pt>
    <dgm:pt modelId="{31602CB1-DE59-4768-B9EF-3AF4ABFEE432}" type="pres">
      <dgm:prSet presAssocID="{0F411FFE-D07A-465A-8C3D-DEB7EC0039AC}" presName="conn2-1" presStyleLbl="parChTrans1D2" presStyleIdx="2" presStyleCnt="11"/>
      <dgm:spPr/>
      <dgm:t>
        <a:bodyPr/>
        <a:lstStyle/>
        <a:p>
          <a:endParaRPr lang="en-GB"/>
        </a:p>
      </dgm:t>
    </dgm:pt>
    <dgm:pt modelId="{1225925B-B9BD-482C-9CE4-7804DCDABF66}" type="pres">
      <dgm:prSet presAssocID="{0F411FFE-D07A-465A-8C3D-DEB7EC0039AC}" presName="connTx" presStyleLbl="parChTrans1D2" presStyleIdx="2" presStyleCnt="11"/>
      <dgm:spPr/>
      <dgm:t>
        <a:bodyPr/>
        <a:lstStyle/>
        <a:p>
          <a:endParaRPr lang="en-GB"/>
        </a:p>
      </dgm:t>
    </dgm:pt>
    <dgm:pt modelId="{0E544F1D-E061-469A-B31D-E7FD075B2A0F}" type="pres">
      <dgm:prSet presAssocID="{040760E8-8737-4545-B998-A033317F5B4C}" presName="root2" presStyleCnt="0"/>
      <dgm:spPr/>
    </dgm:pt>
    <dgm:pt modelId="{726E90A5-EB5B-474D-B122-A27181D03AC7}" type="pres">
      <dgm:prSet presAssocID="{040760E8-8737-4545-B998-A033317F5B4C}" presName="LevelTwoTextNode" presStyleLbl="node2" presStyleIdx="2" presStyleCnt="11" custScaleX="247269" custLinFactNeighborX="-786" custLinFactNeighborY="-214">
        <dgm:presLayoutVars>
          <dgm:chPref val="3"/>
        </dgm:presLayoutVars>
      </dgm:prSet>
      <dgm:spPr/>
      <dgm:t>
        <a:bodyPr/>
        <a:lstStyle/>
        <a:p>
          <a:endParaRPr lang="en-GB"/>
        </a:p>
      </dgm:t>
    </dgm:pt>
    <dgm:pt modelId="{448CDC02-D74A-4DD0-8E56-40C2247EAC22}" type="pres">
      <dgm:prSet presAssocID="{040760E8-8737-4545-B998-A033317F5B4C}" presName="level3hierChild" presStyleCnt="0"/>
      <dgm:spPr/>
    </dgm:pt>
    <dgm:pt modelId="{293B4B1B-01B6-4E41-B218-8C08546035A6}" type="pres">
      <dgm:prSet presAssocID="{BE29577D-E0FD-4CC9-A28D-6A09B11D8B28}" presName="conn2-1" presStyleLbl="parChTrans1D2" presStyleIdx="3" presStyleCnt="11"/>
      <dgm:spPr/>
      <dgm:t>
        <a:bodyPr/>
        <a:lstStyle/>
        <a:p>
          <a:endParaRPr lang="en-GB"/>
        </a:p>
      </dgm:t>
    </dgm:pt>
    <dgm:pt modelId="{7D75A980-0414-439C-84FE-0DEB3D684561}" type="pres">
      <dgm:prSet presAssocID="{BE29577D-E0FD-4CC9-A28D-6A09B11D8B28}" presName="connTx" presStyleLbl="parChTrans1D2" presStyleIdx="3" presStyleCnt="11"/>
      <dgm:spPr/>
      <dgm:t>
        <a:bodyPr/>
        <a:lstStyle/>
        <a:p>
          <a:endParaRPr lang="en-GB"/>
        </a:p>
      </dgm:t>
    </dgm:pt>
    <dgm:pt modelId="{5BF79B9B-CBD5-43B7-B3FC-FD11FC5BF006}" type="pres">
      <dgm:prSet presAssocID="{044EAD82-4148-4F88-81AE-A10298BCCC4F}" presName="root2" presStyleCnt="0"/>
      <dgm:spPr/>
    </dgm:pt>
    <dgm:pt modelId="{D4655DB1-3A34-450F-BE51-02C2ED290A50}" type="pres">
      <dgm:prSet presAssocID="{044EAD82-4148-4F88-81AE-A10298BCCC4F}" presName="LevelTwoTextNode" presStyleLbl="node2" presStyleIdx="3" presStyleCnt="11" custScaleX="249180">
        <dgm:presLayoutVars>
          <dgm:chPref val="3"/>
        </dgm:presLayoutVars>
      </dgm:prSet>
      <dgm:spPr/>
      <dgm:t>
        <a:bodyPr/>
        <a:lstStyle/>
        <a:p>
          <a:endParaRPr lang="en-GB"/>
        </a:p>
      </dgm:t>
    </dgm:pt>
    <dgm:pt modelId="{34878E77-28BA-480F-AE89-6FE0550A7F33}" type="pres">
      <dgm:prSet presAssocID="{044EAD82-4148-4F88-81AE-A10298BCCC4F}" presName="level3hierChild" presStyleCnt="0"/>
      <dgm:spPr/>
    </dgm:pt>
    <dgm:pt modelId="{D401547B-AD32-4221-9483-DE1BA2E0B9DC}" type="pres">
      <dgm:prSet presAssocID="{D87B8D37-3809-4263-BD2C-6DB97367010A}" presName="conn2-1" presStyleLbl="parChTrans1D2" presStyleIdx="4" presStyleCnt="11"/>
      <dgm:spPr/>
      <dgm:t>
        <a:bodyPr/>
        <a:lstStyle/>
        <a:p>
          <a:endParaRPr lang="en-GB"/>
        </a:p>
      </dgm:t>
    </dgm:pt>
    <dgm:pt modelId="{9E4B56FD-6400-4308-91F4-D339F5C1B809}" type="pres">
      <dgm:prSet presAssocID="{D87B8D37-3809-4263-BD2C-6DB97367010A}" presName="connTx" presStyleLbl="parChTrans1D2" presStyleIdx="4" presStyleCnt="11"/>
      <dgm:spPr/>
      <dgm:t>
        <a:bodyPr/>
        <a:lstStyle/>
        <a:p>
          <a:endParaRPr lang="en-GB"/>
        </a:p>
      </dgm:t>
    </dgm:pt>
    <dgm:pt modelId="{F5905F3D-FDA9-4185-8A0C-348EBD593128}" type="pres">
      <dgm:prSet presAssocID="{A481367E-2560-43C0-BF4C-71FAF7E6FDF6}" presName="root2" presStyleCnt="0"/>
      <dgm:spPr/>
    </dgm:pt>
    <dgm:pt modelId="{393A06ED-F379-466F-B13C-83A203E6F3AC}" type="pres">
      <dgm:prSet presAssocID="{A481367E-2560-43C0-BF4C-71FAF7E6FDF6}" presName="LevelTwoTextNode" presStyleLbl="node2" presStyleIdx="4" presStyleCnt="11" custScaleX="251105" custLinFactNeighborX="-1431" custLinFactNeighborY="6843">
        <dgm:presLayoutVars>
          <dgm:chPref val="3"/>
        </dgm:presLayoutVars>
      </dgm:prSet>
      <dgm:spPr/>
      <dgm:t>
        <a:bodyPr/>
        <a:lstStyle/>
        <a:p>
          <a:endParaRPr lang="en-GB"/>
        </a:p>
      </dgm:t>
    </dgm:pt>
    <dgm:pt modelId="{36B7955E-D98C-43A6-9DB1-ED38F5C93F55}" type="pres">
      <dgm:prSet presAssocID="{A481367E-2560-43C0-BF4C-71FAF7E6FDF6}" presName="level3hierChild" presStyleCnt="0"/>
      <dgm:spPr/>
    </dgm:pt>
    <dgm:pt modelId="{AA1E0EA0-A95F-402A-A2D2-76998A2C351F}" type="pres">
      <dgm:prSet presAssocID="{DFCB2567-0653-46F4-9234-242158189008}" presName="conn2-1" presStyleLbl="parChTrans1D3" presStyleIdx="1" presStyleCnt="4"/>
      <dgm:spPr/>
      <dgm:t>
        <a:bodyPr/>
        <a:lstStyle/>
        <a:p>
          <a:endParaRPr lang="en-GB"/>
        </a:p>
      </dgm:t>
    </dgm:pt>
    <dgm:pt modelId="{DBD9DB28-FF85-4BB2-A24B-E3A0AB037CC7}" type="pres">
      <dgm:prSet presAssocID="{DFCB2567-0653-46F4-9234-242158189008}" presName="connTx" presStyleLbl="parChTrans1D3" presStyleIdx="1" presStyleCnt="4"/>
      <dgm:spPr/>
      <dgm:t>
        <a:bodyPr/>
        <a:lstStyle/>
        <a:p>
          <a:endParaRPr lang="en-GB"/>
        </a:p>
      </dgm:t>
    </dgm:pt>
    <dgm:pt modelId="{C81BD3C9-B782-48CA-9E1F-0431F79AB0CE}" type="pres">
      <dgm:prSet presAssocID="{8DA8C553-0A83-477F-AA0C-4C296ABD2634}" presName="root2" presStyleCnt="0"/>
      <dgm:spPr/>
    </dgm:pt>
    <dgm:pt modelId="{A6A0A55C-6926-4BC7-9E4D-250A037AC857}" type="pres">
      <dgm:prSet presAssocID="{8DA8C553-0A83-477F-AA0C-4C296ABD2634}" presName="LevelTwoTextNode" presStyleLbl="node3" presStyleIdx="1" presStyleCnt="4" custScaleX="177020" custScaleY="398838" custLinFactY="13681" custLinFactNeighborX="88594" custLinFactNeighborY="100000">
        <dgm:presLayoutVars>
          <dgm:chPref val="3"/>
        </dgm:presLayoutVars>
      </dgm:prSet>
      <dgm:spPr/>
      <dgm:t>
        <a:bodyPr/>
        <a:lstStyle/>
        <a:p>
          <a:endParaRPr lang="en-GB"/>
        </a:p>
      </dgm:t>
    </dgm:pt>
    <dgm:pt modelId="{8277F6E2-8EAD-4354-84B2-B5875E037758}" type="pres">
      <dgm:prSet presAssocID="{8DA8C553-0A83-477F-AA0C-4C296ABD2634}" presName="level3hierChild" presStyleCnt="0"/>
      <dgm:spPr/>
    </dgm:pt>
    <dgm:pt modelId="{CDC3870C-C6A7-4AC1-8B7E-0DEA67F9FBDA}" type="pres">
      <dgm:prSet presAssocID="{653426E5-F472-4101-8868-FA1C025F5CD1}" presName="conn2-1" presStyleLbl="parChTrans1D2" presStyleIdx="5" presStyleCnt="11"/>
      <dgm:spPr/>
      <dgm:t>
        <a:bodyPr/>
        <a:lstStyle/>
        <a:p>
          <a:endParaRPr lang="en-GB"/>
        </a:p>
      </dgm:t>
    </dgm:pt>
    <dgm:pt modelId="{8FB826E2-D2EC-4076-8D12-CECEE63F91CF}" type="pres">
      <dgm:prSet presAssocID="{653426E5-F472-4101-8868-FA1C025F5CD1}" presName="connTx" presStyleLbl="parChTrans1D2" presStyleIdx="5" presStyleCnt="11"/>
      <dgm:spPr/>
      <dgm:t>
        <a:bodyPr/>
        <a:lstStyle/>
        <a:p>
          <a:endParaRPr lang="en-GB"/>
        </a:p>
      </dgm:t>
    </dgm:pt>
    <dgm:pt modelId="{E3133686-2706-485C-AAA5-E499EA46100E}" type="pres">
      <dgm:prSet presAssocID="{87B2B4B2-89B6-4AD6-A7A6-42799606C132}" presName="root2" presStyleCnt="0"/>
      <dgm:spPr/>
    </dgm:pt>
    <dgm:pt modelId="{9336EFC3-3B94-49D7-8268-CF7B66557E96}" type="pres">
      <dgm:prSet presAssocID="{87B2B4B2-89B6-4AD6-A7A6-42799606C132}" presName="LevelTwoTextNode" presStyleLbl="node2" presStyleIdx="5" presStyleCnt="11" custScaleX="248023">
        <dgm:presLayoutVars>
          <dgm:chPref val="3"/>
        </dgm:presLayoutVars>
      </dgm:prSet>
      <dgm:spPr/>
      <dgm:t>
        <a:bodyPr/>
        <a:lstStyle/>
        <a:p>
          <a:endParaRPr lang="en-GB"/>
        </a:p>
      </dgm:t>
    </dgm:pt>
    <dgm:pt modelId="{DDD21A81-465F-4367-8844-CD8879CD6A82}" type="pres">
      <dgm:prSet presAssocID="{87B2B4B2-89B6-4AD6-A7A6-42799606C132}" presName="level3hierChild" presStyleCnt="0"/>
      <dgm:spPr/>
    </dgm:pt>
    <dgm:pt modelId="{B83EE080-314F-431C-A750-54FBFFB72733}" type="pres">
      <dgm:prSet presAssocID="{142810E3-FEF6-44AA-BD9F-8401370EFB6B}" presName="conn2-1" presStyleLbl="parChTrans1D2" presStyleIdx="6" presStyleCnt="11"/>
      <dgm:spPr/>
      <dgm:t>
        <a:bodyPr/>
        <a:lstStyle/>
        <a:p>
          <a:endParaRPr lang="en-GB"/>
        </a:p>
      </dgm:t>
    </dgm:pt>
    <dgm:pt modelId="{D85C44FC-BCB8-4832-AC01-5AD86CA55FC6}" type="pres">
      <dgm:prSet presAssocID="{142810E3-FEF6-44AA-BD9F-8401370EFB6B}" presName="connTx" presStyleLbl="parChTrans1D2" presStyleIdx="6" presStyleCnt="11"/>
      <dgm:spPr/>
      <dgm:t>
        <a:bodyPr/>
        <a:lstStyle/>
        <a:p>
          <a:endParaRPr lang="en-GB"/>
        </a:p>
      </dgm:t>
    </dgm:pt>
    <dgm:pt modelId="{7A275596-4B9B-4F85-A5D4-65AE655DC1F9}" type="pres">
      <dgm:prSet presAssocID="{F5AF9B6B-A3A3-44BC-B0B7-216315088921}" presName="root2" presStyleCnt="0"/>
      <dgm:spPr/>
    </dgm:pt>
    <dgm:pt modelId="{72B99453-9AFA-4A26-9093-2B5AEE278C0B}" type="pres">
      <dgm:prSet presAssocID="{F5AF9B6B-A3A3-44BC-B0B7-216315088921}" presName="LevelTwoTextNode" presStyleLbl="node2" presStyleIdx="6" presStyleCnt="11" custScaleX="249137">
        <dgm:presLayoutVars>
          <dgm:chPref val="3"/>
        </dgm:presLayoutVars>
      </dgm:prSet>
      <dgm:spPr/>
      <dgm:t>
        <a:bodyPr/>
        <a:lstStyle/>
        <a:p>
          <a:endParaRPr lang="en-GB"/>
        </a:p>
      </dgm:t>
    </dgm:pt>
    <dgm:pt modelId="{2779AA93-EA1C-4A40-958F-647B93078598}" type="pres">
      <dgm:prSet presAssocID="{F5AF9B6B-A3A3-44BC-B0B7-216315088921}" presName="level3hierChild" presStyleCnt="0"/>
      <dgm:spPr/>
    </dgm:pt>
    <dgm:pt modelId="{A1A18FE6-0C28-445D-91BE-5FE1A8B1689A}" type="pres">
      <dgm:prSet presAssocID="{808277E9-2042-4DC7-8F0C-584272C68621}" presName="conn2-1" presStyleLbl="parChTrans1D3" presStyleIdx="2" presStyleCnt="4"/>
      <dgm:spPr/>
      <dgm:t>
        <a:bodyPr/>
        <a:lstStyle/>
        <a:p>
          <a:endParaRPr lang="en-GB"/>
        </a:p>
      </dgm:t>
    </dgm:pt>
    <dgm:pt modelId="{44A010F8-5540-411E-BD23-537B474CD002}" type="pres">
      <dgm:prSet presAssocID="{808277E9-2042-4DC7-8F0C-584272C68621}" presName="connTx" presStyleLbl="parChTrans1D3" presStyleIdx="2" presStyleCnt="4"/>
      <dgm:spPr/>
      <dgm:t>
        <a:bodyPr/>
        <a:lstStyle/>
        <a:p>
          <a:endParaRPr lang="en-GB"/>
        </a:p>
      </dgm:t>
    </dgm:pt>
    <dgm:pt modelId="{913ECD02-9285-41A9-B5D6-407C2F37AA8A}" type="pres">
      <dgm:prSet presAssocID="{73864B94-D341-4DFA-A433-FF571BDD0B9D}" presName="root2" presStyleCnt="0"/>
      <dgm:spPr/>
    </dgm:pt>
    <dgm:pt modelId="{8454B125-CF8A-48C6-84DF-4FEAD7DD0A7A}" type="pres">
      <dgm:prSet presAssocID="{73864B94-D341-4DFA-A433-FF571BDD0B9D}" presName="LevelTwoTextNode" presStyleLbl="node3" presStyleIdx="2" presStyleCnt="4" custScaleX="181059" custLinFactY="100000" custLinFactNeighborX="74450" custLinFactNeighborY="124364">
        <dgm:presLayoutVars>
          <dgm:chPref val="3"/>
        </dgm:presLayoutVars>
      </dgm:prSet>
      <dgm:spPr/>
      <dgm:t>
        <a:bodyPr/>
        <a:lstStyle/>
        <a:p>
          <a:endParaRPr lang="en-GB"/>
        </a:p>
      </dgm:t>
    </dgm:pt>
    <dgm:pt modelId="{91C23811-AFFD-4A28-9A5F-4556593C297E}" type="pres">
      <dgm:prSet presAssocID="{73864B94-D341-4DFA-A433-FF571BDD0B9D}" presName="level3hierChild" presStyleCnt="0"/>
      <dgm:spPr/>
    </dgm:pt>
    <dgm:pt modelId="{68D986CE-F725-4244-93FD-40CB1AC8B91B}" type="pres">
      <dgm:prSet presAssocID="{FD5A2596-AE7C-453F-9A4B-0DD6D7892FBA}" presName="conn2-1" presStyleLbl="parChTrans1D2" presStyleIdx="7" presStyleCnt="11"/>
      <dgm:spPr/>
      <dgm:t>
        <a:bodyPr/>
        <a:lstStyle/>
        <a:p>
          <a:endParaRPr lang="en-GB"/>
        </a:p>
      </dgm:t>
    </dgm:pt>
    <dgm:pt modelId="{1338FBEA-650D-4CA2-BF4A-E9C7351DD6A7}" type="pres">
      <dgm:prSet presAssocID="{FD5A2596-AE7C-453F-9A4B-0DD6D7892FBA}" presName="connTx" presStyleLbl="parChTrans1D2" presStyleIdx="7" presStyleCnt="11"/>
      <dgm:spPr/>
      <dgm:t>
        <a:bodyPr/>
        <a:lstStyle/>
        <a:p>
          <a:endParaRPr lang="en-GB"/>
        </a:p>
      </dgm:t>
    </dgm:pt>
    <dgm:pt modelId="{709E736C-577D-4ABB-B022-1D2343EA8F9F}" type="pres">
      <dgm:prSet presAssocID="{95D2D014-3E78-4AB2-985C-1E4FB7206C08}" presName="root2" presStyleCnt="0"/>
      <dgm:spPr/>
    </dgm:pt>
    <dgm:pt modelId="{462C3916-FCBE-4896-8AF5-9F497F2EA7B8}" type="pres">
      <dgm:prSet presAssocID="{95D2D014-3E78-4AB2-985C-1E4FB7206C08}" presName="LevelTwoTextNode" presStyleLbl="node2" presStyleIdx="7" presStyleCnt="11" custScaleX="248779">
        <dgm:presLayoutVars>
          <dgm:chPref val="3"/>
        </dgm:presLayoutVars>
      </dgm:prSet>
      <dgm:spPr/>
      <dgm:t>
        <a:bodyPr/>
        <a:lstStyle/>
        <a:p>
          <a:endParaRPr lang="en-GB"/>
        </a:p>
      </dgm:t>
    </dgm:pt>
    <dgm:pt modelId="{F1E466C6-30E3-4F05-BF4D-49D95B406C7D}" type="pres">
      <dgm:prSet presAssocID="{95D2D014-3E78-4AB2-985C-1E4FB7206C08}" presName="level3hierChild" presStyleCnt="0"/>
      <dgm:spPr/>
    </dgm:pt>
    <dgm:pt modelId="{15BF6212-277F-4BBB-9FD9-AEE8F370E5B1}" type="pres">
      <dgm:prSet presAssocID="{BDA4DB18-31BC-426C-95A2-EF1408FEFB4E}" presName="conn2-1" presStyleLbl="parChTrans1D2" presStyleIdx="8" presStyleCnt="11"/>
      <dgm:spPr/>
      <dgm:t>
        <a:bodyPr/>
        <a:lstStyle/>
        <a:p>
          <a:endParaRPr lang="en-GB"/>
        </a:p>
      </dgm:t>
    </dgm:pt>
    <dgm:pt modelId="{F8DC1E12-252C-4B4D-8354-FE6A06A36172}" type="pres">
      <dgm:prSet presAssocID="{BDA4DB18-31BC-426C-95A2-EF1408FEFB4E}" presName="connTx" presStyleLbl="parChTrans1D2" presStyleIdx="8" presStyleCnt="11"/>
      <dgm:spPr/>
      <dgm:t>
        <a:bodyPr/>
        <a:lstStyle/>
        <a:p>
          <a:endParaRPr lang="en-GB"/>
        </a:p>
      </dgm:t>
    </dgm:pt>
    <dgm:pt modelId="{7F35780D-E264-4854-9A0D-C427D23654BC}" type="pres">
      <dgm:prSet presAssocID="{5DD60948-6D75-4B5D-8266-4CB340E3B6D4}" presName="root2" presStyleCnt="0"/>
      <dgm:spPr/>
    </dgm:pt>
    <dgm:pt modelId="{556794A6-0338-4E39-BA38-8E379AD0C4F7}" type="pres">
      <dgm:prSet presAssocID="{5DD60948-6D75-4B5D-8266-4CB340E3B6D4}" presName="LevelTwoTextNode" presStyleLbl="node2" presStyleIdx="8" presStyleCnt="11" custScaleX="251105">
        <dgm:presLayoutVars>
          <dgm:chPref val="3"/>
        </dgm:presLayoutVars>
      </dgm:prSet>
      <dgm:spPr/>
      <dgm:t>
        <a:bodyPr/>
        <a:lstStyle/>
        <a:p>
          <a:endParaRPr lang="en-GB"/>
        </a:p>
      </dgm:t>
    </dgm:pt>
    <dgm:pt modelId="{CD50B4F3-F1ED-45C5-A168-E6A1583ECAB4}" type="pres">
      <dgm:prSet presAssocID="{5DD60948-6D75-4B5D-8266-4CB340E3B6D4}" presName="level3hierChild" presStyleCnt="0"/>
      <dgm:spPr/>
    </dgm:pt>
    <dgm:pt modelId="{501EA91A-809D-48FD-A051-D216475621CD}" type="pres">
      <dgm:prSet presAssocID="{106DC30C-9F06-4EF6-9A76-E10C2A09FA8E}" presName="conn2-1" presStyleLbl="parChTrans1D2" presStyleIdx="9" presStyleCnt="11"/>
      <dgm:spPr/>
      <dgm:t>
        <a:bodyPr/>
        <a:lstStyle/>
        <a:p>
          <a:endParaRPr lang="en-GB"/>
        </a:p>
      </dgm:t>
    </dgm:pt>
    <dgm:pt modelId="{DEED9005-AD24-4261-A5B8-B8CFD1644AC3}" type="pres">
      <dgm:prSet presAssocID="{106DC30C-9F06-4EF6-9A76-E10C2A09FA8E}" presName="connTx" presStyleLbl="parChTrans1D2" presStyleIdx="9" presStyleCnt="11"/>
      <dgm:spPr/>
      <dgm:t>
        <a:bodyPr/>
        <a:lstStyle/>
        <a:p>
          <a:endParaRPr lang="en-GB"/>
        </a:p>
      </dgm:t>
    </dgm:pt>
    <dgm:pt modelId="{87AD58CD-167B-4CF3-B645-55B7E8310E9C}" type="pres">
      <dgm:prSet presAssocID="{6A5D4CEC-9975-4852-9942-D8FBC54AB7B2}" presName="root2" presStyleCnt="0"/>
      <dgm:spPr/>
    </dgm:pt>
    <dgm:pt modelId="{5FA7E5C0-4430-4912-A36C-BE7560B2CFEF}" type="pres">
      <dgm:prSet presAssocID="{6A5D4CEC-9975-4852-9942-D8FBC54AB7B2}" presName="LevelTwoTextNode" presStyleLbl="node2" presStyleIdx="9" presStyleCnt="11" custScaleX="252169">
        <dgm:presLayoutVars>
          <dgm:chPref val="3"/>
        </dgm:presLayoutVars>
      </dgm:prSet>
      <dgm:spPr/>
      <dgm:t>
        <a:bodyPr/>
        <a:lstStyle/>
        <a:p>
          <a:endParaRPr lang="en-GB"/>
        </a:p>
      </dgm:t>
    </dgm:pt>
    <dgm:pt modelId="{E722C039-3EB1-4DBE-87E4-C700724DC240}" type="pres">
      <dgm:prSet presAssocID="{6A5D4CEC-9975-4852-9942-D8FBC54AB7B2}" presName="level3hierChild" presStyleCnt="0"/>
      <dgm:spPr/>
    </dgm:pt>
    <dgm:pt modelId="{8A96C517-9A81-4BF7-A74E-4EA78FC898E8}" type="pres">
      <dgm:prSet presAssocID="{A2A7C122-7449-454F-AD99-8730BF0BBB1E}" presName="conn2-1" presStyleLbl="parChTrans1D2" presStyleIdx="10" presStyleCnt="11"/>
      <dgm:spPr/>
      <dgm:t>
        <a:bodyPr/>
        <a:lstStyle/>
        <a:p>
          <a:endParaRPr lang="en-GB"/>
        </a:p>
      </dgm:t>
    </dgm:pt>
    <dgm:pt modelId="{B6D0B98E-FC77-41BC-B364-0FF150E0C127}" type="pres">
      <dgm:prSet presAssocID="{A2A7C122-7449-454F-AD99-8730BF0BBB1E}" presName="connTx" presStyleLbl="parChTrans1D2" presStyleIdx="10" presStyleCnt="11"/>
      <dgm:spPr/>
      <dgm:t>
        <a:bodyPr/>
        <a:lstStyle/>
        <a:p>
          <a:endParaRPr lang="en-GB"/>
        </a:p>
      </dgm:t>
    </dgm:pt>
    <dgm:pt modelId="{A78E76C7-B714-4A37-9A8E-EEC6E28FD910}" type="pres">
      <dgm:prSet presAssocID="{914498E9-5683-4037-A554-D4CD4E9F6C43}" presName="root2" presStyleCnt="0"/>
      <dgm:spPr/>
    </dgm:pt>
    <dgm:pt modelId="{454D4D76-DAC2-4858-BB34-984E441EC8AC}" type="pres">
      <dgm:prSet presAssocID="{914498E9-5683-4037-A554-D4CD4E9F6C43}" presName="LevelTwoTextNode" presStyleLbl="node2" presStyleIdx="10" presStyleCnt="11" custScaleX="252169">
        <dgm:presLayoutVars>
          <dgm:chPref val="3"/>
        </dgm:presLayoutVars>
      </dgm:prSet>
      <dgm:spPr/>
      <dgm:t>
        <a:bodyPr/>
        <a:lstStyle/>
        <a:p>
          <a:endParaRPr lang="en-GB"/>
        </a:p>
      </dgm:t>
    </dgm:pt>
    <dgm:pt modelId="{CE8B092B-EFA8-4292-A7B4-E3B4674E45D2}" type="pres">
      <dgm:prSet presAssocID="{914498E9-5683-4037-A554-D4CD4E9F6C43}" presName="level3hierChild" presStyleCnt="0"/>
      <dgm:spPr/>
    </dgm:pt>
    <dgm:pt modelId="{891723D5-F8C4-4F54-BEE5-6DABB5ADA1E4}" type="pres">
      <dgm:prSet presAssocID="{4F8DDA90-9195-4C00-886B-DA88A0A99310}" presName="conn2-1" presStyleLbl="parChTrans1D3" presStyleIdx="3" presStyleCnt="4"/>
      <dgm:spPr/>
      <dgm:t>
        <a:bodyPr/>
        <a:lstStyle/>
        <a:p>
          <a:endParaRPr lang="en-GB"/>
        </a:p>
      </dgm:t>
    </dgm:pt>
    <dgm:pt modelId="{5B1A24C4-2F39-45D7-A649-634810840F3B}" type="pres">
      <dgm:prSet presAssocID="{4F8DDA90-9195-4C00-886B-DA88A0A99310}" presName="connTx" presStyleLbl="parChTrans1D3" presStyleIdx="3" presStyleCnt="4"/>
      <dgm:spPr/>
      <dgm:t>
        <a:bodyPr/>
        <a:lstStyle/>
        <a:p>
          <a:endParaRPr lang="en-GB"/>
        </a:p>
      </dgm:t>
    </dgm:pt>
    <dgm:pt modelId="{7A64BA4D-1B9E-4542-98BC-DA1710686381}" type="pres">
      <dgm:prSet presAssocID="{903A1D81-9927-4790-96A1-AB9E1B3280E4}" presName="root2" presStyleCnt="0"/>
      <dgm:spPr/>
    </dgm:pt>
    <dgm:pt modelId="{74D0D3F8-7CCA-4AE8-84D5-64764C8BE426}" type="pres">
      <dgm:prSet presAssocID="{903A1D81-9927-4790-96A1-AB9E1B3280E4}" presName="LevelTwoTextNode" presStyleLbl="node3" presStyleIdx="3" presStyleCnt="4" custScaleX="191949" custLinFactNeighborX="67813" custLinFactNeighborY="-27295">
        <dgm:presLayoutVars>
          <dgm:chPref val="3"/>
        </dgm:presLayoutVars>
      </dgm:prSet>
      <dgm:spPr/>
      <dgm:t>
        <a:bodyPr/>
        <a:lstStyle/>
        <a:p>
          <a:endParaRPr lang="en-GB"/>
        </a:p>
      </dgm:t>
    </dgm:pt>
    <dgm:pt modelId="{FDF03CA6-3C65-4C4C-945A-2BD0CA12E483}" type="pres">
      <dgm:prSet presAssocID="{903A1D81-9927-4790-96A1-AB9E1B3280E4}" presName="level3hierChild" presStyleCnt="0"/>
      <dgm:spPr/>
    </dgm:pt>
  </dgm:ptLst>
  <dgm:cxnLst>
    <dgm:cxn modelId="{0C72A718-3AC4-4354-9B0F-0B5E07923CCB}" type="presOf" srcId="{BE29577D-E0FD-4CC9-A28D-6A09B11D8B28}" destId="{293B4B1B-01B6-4E41-B218-8C08546035A6}" srcOrd="0" destOrd="0" presId="urn:microsoft.com/office/officeart/2005/8/layout/hierarchy2"/>
    <dgm:cxn modelId="{D15DBCF1-35DF-453D-A5BF-9ABCA211A2E2}" type="presOf" srcId="{106DC30C-9F06-4EF6-9A76-E10C2A09FA8E}" destId="{501EA91A-809D-48FD-A051-D216475621CD}" srcOrd="0" destOrd="0" presId="urn:microsoft.com/office/officeart/2005/8/layout/hierarchy2"/>
    <dgm:cxn modelId="{4CC9D135-ADE8-488B-B691-E336480ED452}" type="presOf" srcId="{BDA4DB18-31BC-426C-95A2-EF1408FEFB4E}" destId="{F8DC1E12-252C-4B4D-8354-FE6A06A36172}" srcOrd="1" destOrd="0" presId="urn:microsoft.com/office/officeart/2005/8/layout/hierarchy2"/>
    <dgm:cxn modelId="{70B40818-F95F-4D4C-9AC5-F70394F09D09}" type="presOf" srcId="{808277E9-2042-4DC7-8F0C-584272C68621}" destId="{44A010F8-5540-411E-BD23-537B474CD002}" srcOrd="1" destOrd="0" presId="urn:microsoft.com/office/officeart/2005/8/layout/hierarchy2"/>
    <dgm:cxn modelId="{EFA1CE3F-2D0B-47F7-9DE3-4DC6A1CF5E29}" srcId="{39FA0B7B-C41D-46ED-A8B5-6583BC2D9159}" destId="{040760E8-8737-4545-B998-A033317F5B4C}" srcOrd="2" destOrd="0" parTransId="{0F411FFE-D07A-465A-8C3D-DEB7EC0039AC}" sibTransId="{C5147A5C-FBEB-4A43-80DF-2B616384D269}"/>
    <dgm:cxn modelId="{F1CFF7A5-9438-4FED-8CD0-C8E018316EEB}" srcId="{39FA0B7B-C41D-46ED-A8B5-6583BC2D9159}" destId="{914498E9-5683-4037-A554-D4CD4E9F6C43}" srcOrd="10" destOrd="0" parTransId="{A2A7C122-7449-454F-AD99-8730BF0BBB1E}" sibTransId="{B7B481A8-722F-4AFE-B2C9-7A390FB24662}"/>
    <dgm:cxn modelId="{3DDCA6B8-A1E5-4C30-BD07-60D1A359FBFC}" type="presOf" srcId="{FD5A2596-AE7C-453F-9A4B-0DD6D7892FBA}" destId="{1338FBEA-650D-4CA2-BF4A-E9C7351DD6A7}" srcOrd="1" destOrd="0" presId="urn:microsoft.com/office/officeart/2005/8/layout/hierarchy2"/>
    <dgm:cxn modelId="{9E764C86-A265-48CD-B453-E6D3C7DE177D}" srcId="{B5D027FA-5038-452E-9360-163D1A7DB2B5}" destId="{39FA0B7B-C41D-46ED-A8B5-6583BC2D9159}" srcOrd="0" destOrd="0" parTransId="{0AB60A46-3F64-4F3E-8AF2-BFB562698D69}" sibTransId="{96B84CCD-1685-4364-BA55-E043AF5A7946}"/>
    <dgm:cxn modelId="{05974247-F246-487A-BA62-FB2C5BFFA86C}" type="presOf" srcId="{BE29577D-E0FD-4CC9-A28D-6A09B11D8B28}" destId="{7D75A980-0414-439C-84FE-0DEB3D684561}" srcOrd="1" destOrd="0" presId="urn:microsoft.com/office/officeart/2005/8/layout/hierarchy2"/>
    <dgm:cxn modelId="{51EC03CF-BC46-41C0-A9D9-10FE6AEA8099}" type="presOf" srcId="{A481367E-2560-43C0-BF4C-71FAF7E6FDF6}" destId="{393A06ED-F379-466F-B13C-83A203E6F3AC}" srcOrd="0" destOrd="0" presId="urn:microsoft.com/office/officeart/2005/8/layout/hierarchy2"/>
    <dgm:cxn modelId="{5FC01A4D-DBE1-46F0-89F6-9C10CE2E1EFF}" srcId="{50B2A20D-5E1E-4F68-AC77-070ED673C11C}" destId="{37F61347-387A-4A85-9795-DF1BAFEA9187}" srcOrd="0" destOrd="0" parTransId="{E1935D59-E0EC-4CE7-9B58-BF97C9676A7A}" sibTransId="{18D471CD-126A-4B38-80A3-8250436193DE}"/>
    <dgm:cxn modelId="{71534276-9E56-40A5-AA05-71D9F043BF6A}" type="presOf" srcId="{4F8DDA90-9195-4C00-886B-DA88A0A99310}" destId="{891723D5-F8C4-4F54-BEE5-6DABB5ADA1E4}" srcOrd="0" destOrd="0" presId="urn:microsoft.com/office/officeart/2005/8/layout/hierarchy2"/>
    <dgm:cxn modelId="{FBD31F9B-1EBA-467C-90D3-3C0BB81C6C81}" srcId="{39FA0B7B-C41D-46ED-A8B5-6583BC2D9159}" destId="{A481367E-2560-43C0-BF4C-71FAF7E6FDF6}" srcOrd="4" destOrd="0" parTransId="{D87B8D37-3809-4263-BD2C-6DB97367010A}" sibTransId="{98FAF40B-B16E-41CB-A4B5-A26AF197FB04}"/>
    <dgm:cxn modelId="{840658F5-5F54-44E7-B8A7-E2EE661140E8}" srcId="{39FA0B7B-C41D-46ED-A8B5-6583BC2D9159}" destId="{044EAD82-4148-4F88-81AE-A10298BCCC4F}" srcOrd="3" destOrd="0" parTransId="{BE29577D-E0FD-4CC9-A28D-6A09B11D8B28}" sibTransId="{7FC8D3D6-5F5B-4014-A280-AA1C6440A35C}"/>
    <dgm:cxn modelId="{079A2B61-7A1B-4D5F-BB81-9C53BCEE891C}" srcId="{A481367E-2560-43C0-BF4C-71FAF7E6FDF6}" destId="{8DA8C553-0A83-477F-AA0C-4C296ABD2634}" srcOrd="0" destOrd="0" parTransId="{DFCB2567-0653-46F4-9234-242158189008}" sibTransId="{EB39175F-A733-433C-BEA3-1AF69243C3C9}"/>
    <dgm:cxn modelId="{565A9E9E-E558-4954-BA0A-8C8A8B2D514F}" type="presOf" srcId="{95D2D014-3E78-4AB2-985C-1E4FB7206C08}" destId="{462C3916-FCBE-4896-8AF5-9F497F2EA7B8}" srcOrd="0" destOrd="0" presId="urn:microsoft.com/office/officeart/2005/8/layout/hierarchy2"/>
    <dgm:cxn modelId="{FBC3E153-FBF1-459A-A7C6-72478AB35CE7}" type="presOf" srcId="{8DA8C553-0A83-477F-AA0C-4C296ABD2634}" destId="{A6A0A55C-6926-4BC7-9E4D-250A037AC857}" srcOrd="0" destOrd="0" presId="urn:microsoft.com/office/officeart/2005/8/layout/hierarchy2"/>
    <dgm:cxn modelId="{D407C6C9-78A9-486B-AC73-EAC9EA7A3B51}" type="presOf" srcId="{DFCB2567-0653-46F4-9234-242158189008}" destId="{AA1E0EA0-A95F-402A-A2D2-76998A2C351F}" srcOrd="0" destOrd="0" presId="urn:microsoft.com/office/officeart/2005/8/layout/hierarchy2"/>
    <dgm:cxn modelId="{5DAE2AB4-D5BC-45B9-B080-EFA04CC51CEB}" type="presOf" srcId="{73864B94-D341-4DFA-A433-FF571BDD0B9D}" destId="{8454B125-CF8A-48C6-84DF-4FEAD7DD0A7A}" srcOrd="0" destOrd="0" presId="urn:microsoft.com/office/officeart/2005/8/layout/hierarchy2"/>
    <dgm:cxn modelId="{4B5155E4-FB3A-47FC-A7D2-FCB18F5360EC}" type="presOf" srcId="{50B2A20D-5E1E-4F68-AC77-070ED673C11C}" destId="{FAAEA4C6-7135-4D56-9FB3-1D32BB68D7CB}" srcOrd="0" destOrd="0" presId="urn:microsoft.com/office/officeart/2005/8/layout/hierarchy2"/>
    <dgm:cxn modelId="{1DACAE01-B62A-4A3E-947D-650BE34370E2}" type="presOf" srcId="{142810E3-FEF6-44AA-BD9F-8401370EFB6B}" destId="{D85C44FC-BCB8-4832-AC01-5AD86CA55FC6}" srcOrd="1" destOrd="0" presId="urn:microsoft.com/office/officeart/2005/8/layout/hierarchy2"/>
    <dgm:cxn modelId="{4F877CC1-8175-4A83-B72F-B6F3993FE088}" type="presOf" srcId="{2D6D7424-7B26-4186-B030-7FC0ED9EE9B8}" destId="{AFB71514-A1C0-4701-8859-4E534FA8E33A}" srcOrd="0" destOrd="0" presId="urn:microsoft.com/office/officeart/2005/8/layout/hierarchy2"/>
    <dgm:cxn modelId="{7D03701F-8EF1-417F-9F4E-62653FD3A8FD}" type="presOf" srcId="{A2A7C122-7449-454F-AD99-8730BF0BBB1E}" destId="{8A96C517-9A81-4BF7-A74E-4EA78FC898E8}" srcOrd="0" destOrd="0" presId="urn:microsoft.com/office/officeart/2005/8/layout/hierarchy2"/>
    <dgm:cxn modelId="{20E59F87-AD54-4265-B31F-EBEC3A139F54}" type="presOf" srcId="{39FA0B7B-C41D-46ED-A8B5-6583BC2D9159}" destId="{68FE2B31-1D2E-40E4-A867-2287BD57E8F4}" srcOrd="0" destOrd="0" presId="urn:microsoft.com/office/officeart/2005/8/layout/hierarchy2"/>
    <dgm:cxn modelId="{7D4FEFA5-4C10-4B6E-AE1C-598D6C30A271}" type="presOf" srcId="{914498E9-5683-4037-A554-D4CD4E9F6C43}" destId="{454D4D76-DAC2-4858-BB34-984E441EC8AC}" srcOrd="0" destOrd="0" presId="urn:microsoft.com/office/officeart/2005/8/layout/hierarchy2"/>
    <dgm:cxn modelId="{D6076BF9-0AC4-47E3-93F6-0CA214687980}" type="presOf" srcId="{DFCB2567-0653-46F4-9234-242158189008}" destId="{DBD9DB28-FF85-4BB2-A24B-E3A0AB037CC7}" srcOrd="1" destOrd="0" presId="urn:microsoft.com/office/officeart/2005/8/layout/hierarchy2"/>
    <dgm:cxn modelId="{11048629-8880-4341-A3B9-EE54448B2D2B}" type="presOf" srcId="{D87B8D37-3809-4263-BD2C-6DB97367010A}" destId="{9E4B56FD-6400-4308-91F4-D339F5C1B809}" srcOrd="1" destOrd="0" presId="urn:microsoft.com/office/officeart/2005/8/layout/hierarchy2"/>
    <dgm:cxn modelId="{373D0F46-B5F3-486E-BA7A-45CAC813FDE9}" type="presOf" srcId="{044EAD82-4148-4F88-81AE-A10298BCCC4F}" destId="{D4655DB1-3A34-450F-BE51-02C2ED290A50}" srcOrd="0" destOrd="0" presId="urn:microsoft.com/office/officeart/2005/8/layout/hierarchy2"/>
    <dgm:cxn modelId="{573AF8C9-48E0-4388-9025-146259F9F9DA}" type="presOf" srcId="{D2B9CC6A-8332-4F16-BB20-E333002B35E5}" destId="{DD90BE0E-8D92-4C0E-A8A0-6568E1836537}" srcOrd="1" destOrd="0" presId="urn:microsoft.com/office/officeart/2005/8/layout/hierarchy2"/>
    <dgm:cxn modelId="{5EA8B658-6D9B-4302-9DC0-DD40DBC4C03D}" type="presOf" srcId="{F5AF9B6B-A3A3-44BC-B0B7-216315088921}" destId="{72B99453-9AFA-4A26-9093-2B5AEE278C0B}" srcOrd="0" destOrd="0" presId="urn:microsoft.com/office/officeart/2005/8/layout/hierarchy2"/>
    <dgm:cxn modelId="{831E023A-3236-47DE-881C-6012111939E0}" srcId="{F5AF9B6B-A3A3-44BC-B0B7-216315088921}" destId="{73864B94-D341-4DFA-A433-FF571BDD0B9D}" srcOrd="0" destOrd="0" parTransId="{808277E9-2042-4DC7-8F0C-584272C68621}" sibTransId="{2F0320B7-2A59-4F81-9525-ED57428B55A2}"/>
    <dgm:cxn modelId="{55D65D93-581B-42E1-B8A4-25CA54FD0CEC}" srcId="{39FA0B7B-C41D-46ED-A8B5-6583BC2D9159}" destId="{6A5D4CEC-9975-4852-9942-D8FBC54AB7B2}" srcOrd="9" destOrd="0" parTransId="{106DC30C-9F06-4EF6-9A76-E10C2A09FA8E}" sibTransId="{2BB9236A-D542-4802-B093-72844D671BC4}"/>
    <dgm:cxn modelId="{4F86F795-C9DE-455B-A87A-8825F1479AAB}" type="presOf" srcId="{106DC30C-9F06-4EF6-9A76-E10C2A09FA8E}" destId="{DEED9005-AD24-4261-A5B8-B8CFD1644AC3}" srcOrd="1" destOrd="0" presId="urn:microsoft.com/office/officeart/2005/8/layout/hierarchy2"/>
    <dgm:cxn modelId="{66362BDA-F631-45CB-9766-FDAE0F5BDF53}" type="presOf" srcId="{E1935D59-E0EC-4CE7-9B58-BF97C9676A7A}" destId="{F17083D7-2CD5-403C-AB5B-816D61C2779D}" srcOrd="0" destOrd="0" presId="urn:microsoft.com/office/officeart/2005/8/layout/hierarchy2"/>
    <dgm:cxn modelId="{8B51978B-BAA4-4BA6-B3AE-40AF25014AD1}" type="presOf" srcId="{A2A7C122-7449-454F-AD99-8730BF0BBB1E}" destId="{B6D0B98E-FC77-41BC-B364-0FF150E0C127}" srcOrd="1" destOrd="0" presId="urn:microsoft.com/office/officeart/2005/8/layout/hierarchy2"/>
    <dgm:cxn modelId="{130F472A-C777-4F7C-9F1E-A8A8B6E2EC7F}" type="presOf" srcId="{D2B9CC6A-8332-4F16-BB20-E333002B35E5}" destId="{6417F613-1EF0-41AE-A5C8-16CCD1529B3A}" srcOrd="0" destOrd="0" presId="urn:microsoft.com/office/officeart/2005/8/layout/hierarchy2"/>
    <dgm:cxn modelId="{F3E01C7E-FC3F-498D-A95B-E7CC6C9FD311}" type="presOf" srcId="{87B2B4B2-89B6-4AD6-A7A6-42799606C132}" destId="{9336EFC3-3B94-49D7-8268-CF7B66557E96}" srcOrd="0" destOrd="0" presId="urn:microsoft.com/office/officeart/2005/8/layout/hierarchy2"/>
    <dgm:cxn modelId="{7FDE3135-AE80-4031-A3FE-0F92862B4924}" type="presOf" srcId="{D87B8D37-3809-4263-BD2C-6DB97367010A}" destId="{D401547B-AD32-4221-9483-DE1BA2E0B9DC}" srcOrd="0" destOrd="0" presId="urn:microsoft.com/office/officeart/2005/8/layout/hierarchy2"/>
    <dgm:cxn modelId="{4608C87C-E651-4C33-B8A4-3958C0F8F1F1}" type="presOf" srcId="{E1935D59-E0EC-4CE7-9B58-BF97C9676A7A}" destId="{7DACD416-DC4E-4F63-A772-6D80DAC1E8A6}" srcOrd="1" destOrd="0" presId="urn:microsoft.com/office/officeart/2005/8/layout/hierarchy2"/>
    <dgm:cxn modelId="{70ADFF72-C8D6-4200-BFFD-F50D0E83B9A4}" type="presOf" srcId="{5DD60948-6D75-4B5D-8266-4CB340E3B6D4}" destId="{556794A6-0338-4E39-BA38-8E379AD0C4F7}" srcOrd="0" destOrd="0" presId="urn:microsoft.com/office/officeart/2005/8/layout/hierarchy2"/>
    <dgm:cxn modelId="{7E54B90C-C20A-4377-A85A-AF10DC97B5C2}" type="presOf" srcId="{B5D027FA-5038-452E-9360-163D1A7DB2B5}" destId="{9A4B76D4-8F01-4075-8CB9-F794B0DBA3C3}" srcOrd="0" destOrd="0" presId="urn:microsoft.com/office/officeart/2005/8/layout/hierarchy2"/>
    <dgm:cxn modelId="{FD582BB2-D89A-40CB-9C82-114F17BF55CB}" type="presOf" srcId="{60887B4B-24CE-4FBD-8ABB-1F68F065B73D}" destId="{4B17C374-34AA-4CF7-8257-B836DA115C20}" srcOrd="0" destOrd="0" presId="urn:microsoft.com/office/officeart/2005/8/layout/hierarchy2"/>
    <dgm:cxn modelId="{65029E24-FF54-4CB7-94B2-9B0D15EDD2F8}" type="presOf" srcId="{0F411FFE-D07A-465A-8C3D-DEB7EC0039AC}" destId="{1225925B-B9BD-482C-9CE4-7804DCDABF66}" srcOrd="1" destOrd="0" presId="urn:microsoft.com/office/officeart/2005/8/layout/hierarchy2"/>
    <dgm:cxn modelId="{F01984DC-5326-43A3-9709-61175B435C65}" srcId="{914498E9-5683-4037-A554-D4CD4E9F6C43}" destId="{903A1D81-9927-4790-96A1-AB9E1B3280E4}" srcOrd="0" destOrd="0" parTransId="{4F8DDA90-9195-4C00-886B-DA88A0A99310}" sibTransId="{C6829C17-D88D-41DF-A5FF-4F05315DB11F}"/>
    <dgm:cxn modelId="{A764CD24-7EDD-4D5E-B5AD-5F4941EFA735}" srcId="{39FA0B7B-C41D-46ED-A8B5-6583BC2D9159}" destId="{5DD60948-6D75-4B5D-8266-4CB340E3B6D4}" srcOrd="8" destOrd="0" parTransId="{BDA4DB18-31BC-426C-95A2-EF1408FEFB4E}" sibTransId="{0C2CA5BF-0FE2-40B0-A142-353019D96A55}"/>
    <dgm:cxn modelId="{09E10982-C661-44F5-A3E7-0F88FCAED384}" type="presOf" srcId="{4F8DDA90-9195-4C00-886B-DA88A0A99310}" destId="{5B1A24C4-2F39-45D7-A649-634810840F3B}" srcOrd="1" destOrd="0" presId="urn:microsoft.com/office/officeart/2005/8/layout/hierarchy2"/>
    <dgm:cxn modelId="{E49A62AB-21B4-4B37-BB9F-0F076FC4422B}" type="presOf" srcId="{BDA4DB18-31BC-426C-95A2-EF1408FEFB4E}" destId="{15BF6212-277F-4BBB-9FD9-AEE8F370E5B1}" srcOrd="0" destOrd="0" presId="urn:microsoft.com/office/officeart/2005/8/layout/hierarchy2"/>
    <dgm:cxn modelId="{600A14CB-4361-4452-ABED-184AE99E1E56}" type="presOf" srcId="{FD5A2596-AE7C-453F-9A4B-0DD6D7892FBA}" destId="{68D986CE-F725-4244-93FD-40CB1AC8B91B}" srcOrd="0" destOrd="0" presId="urn:microsoft.com/office/officeart/2005/8/layout/hierarchy2"/>
    <dgm:cxn modelId="{10EE089E-A8A5-4C57-882A-9C9245521603}" type="presOf" srcId="{040760E8-8737-4545-B998-A033317F5B4C}" destId="{726E90A5-EB5B-474D-B122-A27181D03AC7}" srcOrd="0" destOrd="0" presId="urn:microsoft.com/office/officeart/2005/8/layout/hierarchy2"/>
    <dgm:cxn modelId="{0B277302-0D5B-4482-B71F-E2702044F5EF}" srcId="{39FA0B7B-C41D-46ED-A8B5-6583BC2D9159}" destId="{87B2B4B2-89B6-4AD6-A7A6-42799606C132}" srcOrd="5" destOrd="0" parTransId="{653426E5-F472-4101-8868-FA1C025F5CD1}" sibTransId="{5A10DD03-69D9-4A6F-B014-5724BAA17DBB}"/>
    <dgm:cxn modelId="{6E62B76C-3CB8-473B-9172-64AC15B8E740}" type="presOf" srcId="{0F411FFE-D07A-465A-8C3D-DEB7EC0039AC}" destId="{31602CB1-DE59-4768-B9EF-3AF4ABFEE432}" srcOrd="0" destOrd="0" presId="urn:microsoft.com/office/officeart/2005/8/layout/hierarchy2"/>
    <dgm:cxn modelId="{13F427F5-A055-407B-A076-798CCD948BA3}" type="presOf" srcId="{653426E5-F472-4101-8868-FA1C025F5CD1}" destId="{CDC3870C-C6A7-4AC1-8B7E-0DEA67F9FBDA}" srcOrd="0" destOrd="0" presId="urn:microsoft.com/office/officeart/2005/8/layout/hierarchy2"/>
    <dgm:cxn modelId="{49E10FB5-65DB-4AB9-969C-819F2E1A6341}" type="presOf" srcId="{37F61347-387A-4A85-9795-DF1BAFEA9187}" destId="{D8BA9E88-432B-47DA-874D-51C4717BA8ED}" srcOrd="0" destOrd="0" presId="urn:microsoft.com/office/officeart/2005/8/layout/hierarchy2"/>
    <dgm:cxn modelId="{789B9C9E-615F-4314-B828-B02BEE89EC5D}" srcId="{39FA0B7B-C41D-46ED-A8B5-6583BC2D9159}" destId="{95D2D014-3E78-4AB2-985C-1E4FB7206C08}" srcOrd="7" destOrd="0" parTransId="{FD5A2596-AE7C-453F-9A4B-0DD6D7892FBA}" sibTransId="{7A4EA24A-1165-4B51-B0C6-BEEC2EF34BBC}"/>
    <dgm:cxn modelId="{80152D05-0009-4BA8-8A45-4C5F32D85DF2}" type="presOf" srcId="{653426E5-F472-4101-8868-FA1C025F5CD1}" destId="{8FB826E2-D2EC-4076-8D12-CECEE63F91CF}" srcOrd="1" destOrd="0" presId="urn:microsoft.com/office/officeart/2005/8/layout/hierarchy2"/>
    <dgm:cxn modelId="{1D7AB9A6-182B-4C82-994F-DABB78800E6C}" srcId="{39FA0B7B-C41D-46ED-A8B5-6583BC2D9159}" destId="{F5AF9B6B-A3A3-44BC-B0B7-216315088921}" srcOrd="6" destOrd="0" parTransId="{142810E3-FEF6-44AA-BD9F-8401370EFB6B}" sibTransId="{965CB2F5-0842-48CE-9D45-A78EBB3CB029}"/>
    <dgm:cxn modelId="{BDDC373F-E0D8-4EC6-97F7-492A01AAA344}" type="presOf" srcId="{903A1D81-9927-4790-96A1-AB9E1B3280E4}" destId="{74D0D3F8-7CCA-4AE8-84D5-64764C8BE426}" srcOrd="0" destOrd="0" presId="urn:microsoft.com/office/officeart/2005/8/layout/hierarchy2"/>
    <dgm:cxn modelId="{5DC86C94-739E-41E5-B623-39230BB467AC}" type="presOf" srcId="{142810E3-FEF6-44AA-BD9F-8401370EFB6B}" destId="{B83EE080-314F-431C-A750-54FBFFB72733}" srcOrd="0" destOrd="0" presId="urn:microsoft.com/office/officeart/2005/8/layout/hierarchy2"/>
    <dgm:cxn modelId="{037749FA-5E05-43E7-8815-806FB8269575}" type="presOf" srcId="{6A5D4CEC-9975-4852-9942-D8FBC54AB7B2}" destId="{5FA7E5C0-4430-4912-A36C-BE7560B2CFEF}" srcOrd="0" destOrd="0" presId="urn:microsoft.com/office/officeart/2005/8/layout/hierarchy2"/>
    <dgm:cxn modelId="{F66D3FCF-C36F-42D5-89B7-AA1B581D5754}" srcId="{39FA0B7B-C41D-46ED-A8B5-6583BC2D9159}" destId="{50B2A20D-5E1E-4F68-AC77-070ED673C11C}" srcOrd="0" destOrd="0" parTransId="{2D6D7424-7B26-4186-B030-7FC0ED9EE9B8}" sibTransId="{C7768DA3-D17A-4A5C-A9C1-B74697369147}"/>
    <dgm:cxn modelId="{22F1B7C2-5A96-4762-BDC4-3AA790919771}" type="presOf" srcId="{2D6D7424-7B26-4186-B030-7FC0ED9EE9B8}" destId="{DDFBE970-D293-4A04-BEA1-03EFA2B192B3}" srcOrd="1" destOrd="0" presId="urn:microsoft.com/office/officeart/2005/8/layout/hierarchy2"/>
    <dgm:cxn modelId="{B25BB603-6399-4AE4-9B1B-1E1A25A13744}" srcId="{39FA0B7B-C41D-46ED-A8B5-6583BC2D9159}" destId="{60887B4B-24CE-4FBD-8ABB-1F68F065B73D}" srcOrd="1" destOrd="0" parTransId="{D2B9CC6A-8332-4F16-BB20-E333002B35E5}" sibTransId="{0AC28466-4551-43CD-9510-C263008254F5}"/>
    <dgm:cxn modelId="{420F5277-9BB7-4817-A764-3471082D82D2}" type="presOf" srcId="{808277E9-2042-4DC7-8F0C-584272C68621}" destId="{A1A18FE6-0C28-445D-91BE-5FE1A8B1689A}" srcOrd="0" destOrd="0" presId="urn:microsoft.com/office/officeart/2005/8/layout/hierarchy2"/>
    <dgm:cxn modelId="{D9887D3B-FC6B-4D84-A2F0-3E34D38BF5ED}" type="presParOf" srcId="{9A4B76D4-8F01-4075-8CB9-F794B0DBA3C3}" destId="{80746C56-5463-4943-B14C-E5959CC894E9}" srcOrd="0" destOrd="0" presId="urn:microsoft.com/office/officeart/2005/8/layout/hierarchy2"/>
    <dgm:cxn modelId="{3A288502-AFA8-44BB-90BB-ABD10D2840FB}" type="presParOf" srcId="{80746C56-5463-4943-B14C-E5959CC894E9}" destId="{68FE2B31-1D2E-40E4-A867-2287BD57E8F4}" srcOrd="0" destOrd="0" presId="urn:microsoft.com/office/officeart/2005/8/layout/hierarchy2"/>
    <dgm:cxn modelId="{0901D456-3B0E-4495-A150-F78177782957}" type="presParOf" srcId="{80746C56-5463-4943-B14C-E5959CC894E9}" destId="{5868B4E0-BE6C-4E38-A1B2-95F4B09982CB}" srcOrd="1" destOrd="0" presId="urn:microsoft.com/office/officeart/2005/8/layout/hierarchy2"/>
    <dgm:cxn modelId="{FDAB321C-86D8-4B70-9ECF-A855C4AB2626}" type="presParOf" srcId="{5868B4E0-BE6C-4E38-A1B2-95F4B09982CB}" destId="{AFB71514-A1C0-4701-8859-4E534FA8E33A}" srcOrd="0" destOrd="0" presId="urn:microsoft.com/office/officeart/2005/8/layout/hierarchy2"/>
    <dgm:cxn modelId="{9734B409-093D-4942-AABE-3C93CA19319B}" type="presParOf" srcId="{AFB71514-A1C0-4701-8859-4E534FA8E33A}" destId="{DDFBE970-D293-4A04-BEA1-03EFA2B192B3}" srcOrd="0" destOrd="0" presId="urn:microsoft.com/office/officeart/2005/8/layout/hierarchy2"/>
    <dgm:cxn modelId="{2A559939-D310-4D6F-8A50-7761A49383A9}" type="presParOf" srcId="{5868B4E0-BE6C-4E38-A1B2-95F4B09982CB}" destId="{CAF1C0D8-2A1D-452A-B18D-655F5C95D1C7}" srcOrd="1" destOrd="0" presId="urn:microsoft.com/office/officeart/2005/8/layout/hierarchy2"/>
    <dgm:cxn modelId="{CC005EC5-514B-4552-A58D-26527F61FC18}" type="presParOf" srcId="{CAF1C0D8-2A1D-452A-B18D-655F5C95D1C7}" destId="{FAAEA4C6-7135-4D56-9FB3-1D32BB68D7CB}" srcOrd="0" destOrd="0" presId="urn:microsoft.com/office/officeart/2005/8/layout/hierarchy2"/>
    <dgm:cxn modelId="{3D271A0E-42A9-4CDC-9AD8-09550F5B7010}" type="presParOf" srcId="{CAF1C0D8-2A1D-452A-B18D-655F5C95D1C7}" destId="{6B601F61-8A0F-4678-9FCE-BC7BA040E37E}" srcOrd="1" destOrd="0" presId="urn:microsoft.com/office/officeart/2005/8/layout/hierarchy2"/>
    <dgm:cxn modelId="{2586CE9A-49C7-45ED-8453-DF721A2614AA}" type="presParOf" srcId="{6B601F61-8A0F-4678-9FCE-BC7BA040E37E}" destId="{F17083D7-2CD5-403C-AB5B-816D61C2779D}" srcOrd="0" destOrd="0" presId="urn:microsoft.com/office/officeart/2005/8/layout/hierarchy2"/>
    <dgm:cxn modelId="{D3E36839-1AB5-4BA8-9D99-BE1024D30A16}" type="presParOf" srcId="{F17083D7-2CD5-403C-AB5B-816D61C2779D}" destId="{7DACD416-DC4E-4F63-A772-6D80DAC1E8A6}" srcOrd="0" destOrd="0" presId="urn:microsoft.com/office/officeart/2005/8/layout/hierarchy2"/>
    <dgm:cxn modelId="{2B741214-6166-4689-81C1-65A00138226B}" type="presParOf" srcId="{6B601F61-8A0F-4678-9FCE-BC7BA040E37E}" destId="{06B57E1E-D363-4181-85CB-2CD1FD2C7540}" srcOrd="1" destOrd="0" presId="urn:microsoft.com/office/officeart/2005/8/layout/hierarchy2"/>
    <dgm:cxn modelId="{568186B5-E00B-48AE-B45E-C93F77322AFD}" type="presParOf" srcId="{06B57E1E-D363-4181-85CB-2CD1FD2C7540}" destId="{D8BA9E88-432B-47DA-874D-51C4717BA8ED}" srcOrd="0" destOrd="0" presId="urn:microsoft.com/office/officeart/2005/8/layout/hierarchy2"/>
    <dgm:cxn modelId="{D56CE0DB-4094-46F7-BB67-E9F5047FDF85}" type="presParOf" srcId="{06B57E1E-D363-4181-85CB-2CD1FD2C7540}" destId="{C7A3DD30-2C5F-415B-904F-F42EF664514A}" srcOrd="1" destOrd="0" presId="urn:microsoft.com/office/officeart/2005/8/layout/hierarchy2"/>
    <dgm:cxn modelId="{B75DCA00-A190-4D2D-9439-A26130369698}" type="presParOf" srcId="{5868B4E0-BE6C-4E38-A1B2-95F4B09982CB}" destId="{6417F613-1EF0-41AE-A5C8-16CCD1529B3A}" srcOrd="2" destOrd="0" presId="urn:microsoft.com/office/officeart/2005/8/layout/hierarchy2"/>
    <dgm:cxn modelId="{A727F2B3-A2EE-456D-9E35-33042FC5BAE1}" type="presParOf" srcId="{6417F613-1EF0-41AE-A5C8-16CCD1529B3A}" destId="{DD90BE0E-8D92-4C0E-A8A0-6568E1836537}" srcOrd="0" destOrd="0" presId="urn:microsoft.com/office/officeart/2005/8/layout/hierarchy2"/>
    <dgm:cxn modelId="{5E76129B-C230-4396-899D-52A6A5446CF6}" type="presParOf" srcId="{5868B4E0-BE6C-4E38-A1B2-95F4B09982CB}" destId="{E6467D1E-A933-44BC-8945-776199EA4DDD}" srcOrd="3" destOrd="0" presId="urn:microsoft.com/office/officeart/2005/8/layout/hierarchy2"/>
    <dgm:cxn modelId="{B10B8922-E19C-4043-9DEE-351B16C87C21}" type="presParOf" srcId="{E6467D1E-A933-44BC-8945-776199EA4DDD}" destId="{4B17C374-34AA-4CF7-8257-B836DA115C20}" srcOrd="0" destOrd="0" presId="urn:microsoft.com/office/officeart/2005/8/layout/hierarchy2"/>
    <dgm:cxn modelId="{829F7ACA-1843-4481-A86E-23B9A0BA1B0E}" type="presParOf" srcId="{E6467D1E-A933-44BC-8945-776199EA4DDD}" destId="{D3E99D29-D0DD-48DE-A00A-770DB06E8C4E}" srcOrd="1" destOrd="0" presId="urn:microsoft.com/office/officeart/2005/8/layout/hierarchy2"/>
    <dgm:cxn modelId="{E03D22AD-A2B6-4241-BD65-88D64802AA0A}" type="presParOf" srcId="{5868B4E0-BE6C-4E38-A1B2-95F4B09982CB}" destId="{31602CB1-DE59-4768-B9EF-3AF4ABFEE432}" srcOrd="4" destOrd="0" presId="urn:microsoft.com/office/officeart/2005/8/layout/hierarchy2"/>
    <dgm:cxn modelId="{E5C00424-AB24-40EB-9091-1C7AC44D30F2}" type="presParOf" srcId="{31602CB1-DE59-4768-B9EF-3AF4ABFEE432}" destId="{1225925B-B9BD-482C-9CE4-7804DCDABF66}" srcOrd="0" destOrd="0" presId="urn:microsoft.com/office/officeart/2005/8/layout/hierarchy2"/>
    <dgm:cxn modelId="{0B885CD4-B33F-4E47-9485-173AF30DAE37}" type="presParOf" srcId="{5868B4E0-BE6C-4E38-A1B2-95F4B09982CB}" destId="{0E544F1D-E061-469A-B31D-E7FD075B2A0F}" srcOrd="5" destOrd="0" presId="urn:microsoft.com/office/officeart/2005/8/layout/hierarchy2"/>
    <dgm:cxn modelId="{FB19BA22-92F9-408A-A05E-C434FC43CFAC}" type="presParOf" srcId="{0E544F1D-E061-469A-B31D-E7FD075B2A0F}" destId="{726E90A5-EB5B-474D-B122-A27181D03AC7}" srcOrd="0" destOrd="0" presId="urn:microsoft.com/office/officeart/2005/8/layout/hierarchy2"/>
    <dgm:cxn modelId="{96A0845F-EE02-4654-97F4-F27B082B3884}" type="presParOf" srcId="{0E544F1D-E061-469A-B31D-E7FD075B2A0F}" destId="{448CDC02-D74A-4DD0-8E56-40C2247EAC22}" srcOrd="1" destOrd="0" presId="urn:microsoft.com/office/officeart/2005/8/layout/hierarchy2"/>
    <dgm:cxn modelId="{04E1F894-814D-4295-B945-3EB87C078142}" type="presParOf" srcId="{5868B4E0-BE6C-4E38-A1B2-95F4B09982CB}" destId="{293B4B1B-01B6-4E41-B218-8C08546035A6}" srcOrd="6" destOrd="0" presId="urn:microsoft.com/office/officeart/2005/8/layout/hierarchy2"/>
    <dgm:cxn modelId="{882E6B11-D6CB-43D8-BC65-2E7816C0EF9D}" type="presParOf" srcId="{293B4B1B-01B6-4E41-B218-8C08546035A6}" destId="{7D75A980-0414-439C-84FE-0DEB3D684561}" srcOrd="0" destOrd="0" presId="urn:microsoft.com/office/officeart/2005/8/layout/hierarchy2"/>
    <dgm:cxn modelId="{18FD9589-5FE0-4117-8702-9E5C1119F05A}" type="presParOf" srcId="{5868B4E0-BE6C-4E38-A1B2-95F4B09982CB}" destId="{5BF79B9B-CBD5-43B7-B3FC-FD11FC5BF006}" srcOrd="7" destOrd="0" presId="urn:microsoft.com/office/officeart/2005/8/layout/hierarchy2"/>
    <dgm:cxn modelId="{256B05FB-6AC9-4CE0-81DA-5AA0ED22231F}" type="presParOf" srcId="{5BF79B9B-CBD5-43B7-B3FC-FD11FC5BF006}" destId="{D4655DB1-3A34-450F-BE51-02C2ED290A50}" srcOrd="0" destOrd="0" presId="urn:microsoft.com/office/officeart/2005/8/layout/hierarchy2"/>
    <dgm:cxn modelId="{1E4DD9E6-C1D1-43F3-80A3-6DEDBF916FE5}" type="presParOf" srcId="{5BF79B9B-CBD5-43B7-B3FC-FD11FC5BF006}" destId="{34878E77-28BA-480F-AE89-6FE0550A7F33}" srcOrd="1" destOrd="0" presId="urn:microsoft.com/office/officeart/2005/8/layout/hierarchy2"/>
    <dgm:cxn modelId="{9FF56C89-6B62-40AF-850A-02B3D46C182C}" type="presParOf" srcId="{5868B4E0-BE6C-4E38-A1B2-95F4B09982CB}" destId="{D401547B-AD32-4221-9483-DE1BA2E0B9DC}" srcOrd="8" destOrd="0" presId="urn:microsoft.com/office/officeart/2005/8/layout/hierarchy2"/>
    <dgm:cxn modelId="{E98291D8-EAC2-4DA0-BF78-2A433949E42B}" type="presParOf" srcId="{D401547B-AD32-4221-9483-DE1BA2E0B9DC}" destId="{9E4B56FD-6400-4308-91F4-D339F5C1B809}" srcOrd="0" destOrd="0" presId="urn:microsoft.com/office/officeart/2005/8/layout/hierarchy2"/>
    <dgm:cxn modelId="{7DE665F5-D09D-4FA6-A68F-5B7C1F14239B}" type="presParOf" srcId="{5868B4E0-BE6C-4E38-A1B2-95F4B09982CB}" destId="{F5905F3D-FDA9-4185-8A0C-348EBD593128}" srcOrd="9" destOrd="0" presId="urn:microsoft.com/office/officeart/2005/8/layout/hierarchy2"/>
    <dgm:cxn modelId="{9BDE33C7-A269-4F09-B1E6-11D03AA16567}" type="presParOf" srcId="{F5905F3D-FDA9-4185-8A0C-348EBD593128}" destId="{393A06ED-F379-466F-B13C-83A203E6F3AC}" srcOrd="0" destOrd="0" presId="urn:microsoft.com/office/officeart/2005/8/layout/hierarchy2"/>
    <dgm:cxn modelId="{23686B51-2DF8-4037-99D9-4CEF5AA74BBC}" type="presParOf" srcId="{F5905F3D-FDA9-4185-8A0C-348EBD593128}" destId="{36B7955E-D98C-43A6-9DB1-ED38F5C93F55}" srcOrd="1" destOrd="0" presId="urn:microsoft.com/office/officeart/2005/8/layout/hierarchy2"/>
    <dgm:cxn modelId="{8365F460-D399-4E76-AA05-129B9DBE89BA}" type="presParOf" srcId="{36B7955E-D98C-43A6-9DB1-ED38F5C93F55}" destId="{AA1E0EA0-A95F-402A-A2D2-76998A2C351F}" srcOrd="0" destOrd="0" presId="urn:microsoft.com/office/officeart/2005/8/layout/hierarchy2"/>
    <dgm:cxn modelId="{4C94E783-827B-47F4-9DCF-502EFD586A03}" type="presParOf" srcId="{AA1E0EA0-A95F-402A-A2D2-76998A2C351F}" destId="{DBD9DB28-FF85-4BB2-A24B-E3A0AB037CC7}" srcOrd="0" destOrd="0" presId="urn:microsoft.com/office/officeart/2005/8/layout/hierarchy2"/>
    <dgm:cxn modelId="{3F4AAA30-DADD-4E77-8F44-ACFE6878CE67}" type="presParOf" srcId="{36B7955E-D98C-43A6-9DB1-ED38F5C93F55}" destId="{C81BD3C9-B782-48CA-9E1F-0431F79AB0CE}" srcOrd="1" destOrd="0" presId="urn:microsoft.com/office/officeart/2005/8/layout/hierarchy2"/>
    <dgm:cxn modelId="{7300DEA2-C33E-45A8-8C75-5E4DD8360A7A}" type="presParOf" srcId="{C81BD3C9-B782-48CA-9E1F-0431F79AB0CE}" destId="{A6A0A55C-6926-4BC7-9E4D-250A037AC857}" srcOrd="0" destOrd="0" presId="urn:microsoft.com/office/officeart/2005/8/layout/hierarchy2"/>
    <dgm:cxn modelId="{274FE4FF-19AD-4B14-BA94-A84C352834CB}" type="presParOf" srcId="{C81BD3C9-B782-48CA-9E1F-0431F79AB0CE}" destId="{8277F6E2-8EAD-4354-84B2-B5875E037758}" srcOrd="1" destOrd="0" presId="urn:microsoft.com/office/officeart/2005/8/layout/hierarchy2"/>
    <dgm:cxn modelId="{BE7C3E94-E1DD-48EA-AB51-A92E15A71CBB}" type="presParOf" srcId="{5868B4E0-BE6C-4E38-A1B2-95F4B09982CB}" destId="{CDC3870C-C6A7-4AC1-8B7E-0DEA67F9FBDA}" srcOrd="10" destOrd="0" presId="urn:microsoft.com/office/officeart/2005/8/layout/hierarchy2"/>
    <dgm:cxn modelId="{D36FA47A-6226-4995-9191-9CBBA07C8614}" type="presParOf" srcId="{CDC3870C-C6A7-4AC1-8B7E-0DEA67F9FBDA}" destId="{8FB826E2-D2EC-4076-8D12-CECEE63F91CF}" srcOrd="0" destOrd="0" presId="urn:microsoft.com/office/officeart/2005/8/layout/hierarchy2"/>
    <dgm:cxn modelId="{D717951F-5B21-48F4-9CCD-97F307CB9360}" type="presParOf" srcId="{5868B4E0-BE6C-4E38-A1B2-95F4B09982CB}" destId="{E3133686-2706-485C-AAA5-E499EA46100E}" srcOrd="11" destOrd="0" presId="urn:microsoft.com/office/officeart/2005/8/layout/hierarchy2"/>
    <dgm:cxn modelId="{F6CB80CE-CD2D-4BF5-BDF1-AF63BFC56930}" type="presParOf" srcId="{E3133686-2706-485C-AAA5-E499EA46100E}" destId="{9336EFC3-3B94-49D7-8268-CF7B66557E96}" srcOrd="0" destOrd="0" presId="urn:microsoft.com/office/officeart/2005/8/layout/hierarchy2"/>
    <dgm:cxn modelId="{A908FE10-2C18-43F7-863E-BAFF5EDFAD56}" type="presParOf" srcId="{E3133686-2706-485C-AAA5-E499EA46100E}" destId="{DDD21A81-465F-4367-8844-CD8879CD6A82}" srcOrd="1" destOrd="0" presId="urn:microsoft.com/office/officeart/2005/8/layout/hierarchy2"/>
    <dgm:cxn modelId="{F1E10ACC-2622-476B-B673-95172A5022EB}" type="presParOf" srcId="{5868B4E0-BE6C-4E38-A1B2-95F4B09982CB}" destId="{B83EE080-314F-431C-A750-54FBFFB72733}" srcOrd="12" destOrd="0" presId="urn:microsoft.com/office/officeart/2005/8/layout/hierarchy2"/>
    <dgm:cxn modelId="{760183C0-AD89-47CA-AF1A-C92D7382ED0D}" type="presParOf" srcId="{B83EE080-314F-431C-A750-54FBFFB72733}" destId="{D85C44FC-BCB8-4832-AC01-5AD86CA55FC6}" srcOrd="0" destOrd="0" presId="urn:microsoft.com/office/officeart/2005/8/layout/hierarchy2"/>
    <dgm:cxn modelId="{AD69B485-DCA3-4973-84E8-3BE600235F77}" type="presParOf" srcId="{5868B4E0-BE6C-4E38-A1B2-95F4B09982CB}" destId="{7A275596-4B9B-4F85-A5D4-65AE655DC1F9}" srcOrd="13" destOrd="0" presId="urn:microsoft.com/office/officeart/2005/8/layout/hierarchy2"/>
    <dgm:cxn modelId="{2FABCA4F-51B4-4D4F-803B-0F513B805D50}" type="presParOf" srcId="{7A275596-4B9B-4F85-A5D4-65AE655DC1F9}" destId="{72B99453-9AFA-4A26-9093-2B5AEE278C0B}" srcOrd="0" destOrd="0" presId="urn:microsoft.com/office/officeart/2005/8/layout/hierarchy2"/>
    <dgm:cxn modelId="{1AAEAF96-9D75-494E-B4BE-639A75C1AA83}" type="presParOf" srcId="{7A275596-4B9B-4F85-A5D4-65AE655DC1F9}" destId="{2779AA93-EA1C-4A40-958F-647B93078598}" srcOrd="1" destOrd="0" presId="urn:microsoft.com/office/officeart/2005/8/layout/hierarchy2"/>
    <dgm:cxn modelId="{4D6D26FA-5077-4FF9-8A7E-9617AC9B82BC}" type="presParOf" srcId="{2779AA93-EA1C-4A40-958F-647B93078598}" destId="{A1A18FE6-0C28-445D-91BE-5FE1A8B1689A}" srcOrd="0" destOrd="0" presId="urn:microsoft.com/office/officeart/2005/8/layout/hierarchy2"/>
    <dgm:cxn modelId="{36DBED24-F8F3-45F3-B03F-A34289CC0686}" type="presParOf" srcId="{A1A18FE6-0C28-445D-91BE-5FE1A8B1689A}" destId="{44A010F8-5540-411E-BD23-537B474CD002}" srcOrd="0" destOrd="0" presId="urn:microsoft.com/office/officeart/2005/8/layout/hierarchy2"/>
    <dgm:cxn modelId="{DF6F1D3D-1B37-4818-A31E-E2700099573A}" type="presParOf" srcId="{2779AA93-EA1C-4A40-958F-647B93078598}" destId="{913ECD02-9285-41A9-B5D6-407C2F37AA8A}" srcOrd="1" destOrd="0" presId="urn:microsoft.com/office/officeart/2005/8/layout/hierarchy2"/>
    <dgm:cxn modelId="{7639DC1D-53B4-4295-96FE-16E3DDFE87BC}" type="presParOf" srcId="{913ECD02-9285-41A9-B5D6-407C2F37AA8A}" destId="{8454B125-CF8A-48C6-84DF-4FEAD7DD0A7A}" srcOrd="0" destOrd="0" presId="urn:microsoft.com/office/officeart/2005/8/layout/hierarchy2"/>
    <dgm:cxn modelId="{82E8E033-C6B1-4D5C-8A0B-9B3779F1F36C}" type="presParOf" srcId="{913ECD02-9285-41A9-B5D6-407C2F37AA8A}" destId="{91C23811-AFFD-4A28-9A5F-4556593C297E}" srcOrd="1" destOrd="0" presId="urn:microsoft.com/office/officeart/2005/8/layout/hierarchy2"/>
    <dgm:cxn modelId="{C07F142D-00F6-4CAF-94DF-0A963C642EAA}" type="presParOf" srcId="{5868B4E0-BE6C-4E38-A1B2-95F4B09982CB}" destId="{68D986CE-F725-4244-93FD-40CB1AC8B91B}" srcOrd="14" destOrd="0" presId="urn:microsoft.com/office/officeart/2005/8/layout/hierarchy2"/>
    <dgm:cxn modelId="{E81C066D-1878-4AB9-979B-D03C0724FB60}" type="presParOf" srcId="{68D986CE-F725-4244-93FD-40CB1AC8B91B}" destId="{1338FBEA-650D-4CA2-BF4A-E9C7351DD6A7}" srcOrd="0" destOrd="0" presId="urn:microsoft.com/office/officeart/2005/8/layout/hierarchy2"/>
    <dgm:cxn modelId="{F752954C-4ED5-4C47-8FB0-77C6F2CBEB0C}" type="presParOf" srcId="{5868B4E0-BE6C-4E38-A1B2-95F4B09982CB}" destId="{709E736C-577D-4ABB-B022-1D2343EA8F9F}" srcOrd="15" destOrd="0" presId="urn:microsoft.com/office/officeart/2005/8/layout/hierarchy2"/>
    <dgm:cxn modelId="{EFEF37B7-3D69-4D20-83DB-23D195B2C76B}" type="presParOf" srcId="{709E736C-577D-4ABB-B022-1D2343EA8F9F}" destId="{462C3916-FCBE-4896-8AF5-9F497F2EA7B8}" srcOrd="0" destOrd="0" presId="urn:microsoft.com/office/officeart/2005/8/layout/hierarchy2"/>
    <dgm:cxn modelId="{F595805A-0F9F-4F12-9D76-9F4B888BF1F9}" type="presParOf" srcId="{709E736C-577D-4ABB-B022-1D2343EA8F9F}" destId="{F1E466C6-30E3-4F05-BF4D-49D95B406C7D}" srcOrd="1" destOrd="0" presId="urn:microsoft.com/office/officeart/2005/8/layout/hierarchy2"/>
    <dgm:cxn modelId="{7680AADD-4A3E-452F-A2BC-24A456B4880B}" type="presParOf" srcId="{5868B4E0-BE6C-4E38-A1B2-95F4B09982CB}" destId="{15BF6212-277F-4BBB-9FD9-AEE8F370E5B1}" srcOrd="16" destOrd="0" presId="urn:microsoft.com/office/officeart/2005/8/layout/hierarchy2"/>
    <dgm:cxn modelId="{0CF1B9CD-85FF-4CE8-A6E2-5D77748C3C24}" type="presParOf" srcId="{15BF6212-277F-4BBB-9FD9-AEE8F370E5B1}" destId="{F8DC1E12-252C-4B4D-8354-FE6A06A36172}" srcOrd="0" destOrd="0" presId="urn:microsoft.com/office/officeart/2005/8/layout/hierarchy2"/>
    <dgm:cxn modelId="{428C5F7C-E4B1-4023-8227-17F384072FC1}" type="presParOf" srcId="{5868B4E0-BE6C-4E38-A1B2-95F4B09982CB}" destId="{7F35780D-E264-4854-9A0D-C427D23654BC}" srcOrd="17" destOrd="0" presId="urn:microsoft.com/office/officeart/2005/8/layout/hierarchy2"/>
    <dgm:cxn modelId="{009443B2-9384-42D1-979B-EA2280203900}" type="presParOf" srcId="{7F35780D-E264-4854-9A0D-C427D23654BC}" destId="{556794A6-0338-4E39-BA38-8E379AD0C4F7}" srcOrd="0" destOrd="0" presId="urn:microsoft.com/office/officeart/2005/8/layout/hierarchy2"/>
    <dgm:cxn modelId="{4D4B756B-2469-42E7-8584-6F557BC08B64}" type="presParOf" srcId="{7F35780D-E264-4854-9A0D-C427D23654BC}" destId="{CD50B4F3-F1ED-45C5-A168-E6A1583ECAB4}" srcOrd="1" destOrd="0" presId="urn:microsoft.com/office/officeart/2005/8/layout/hierarchy2"/>
    <dgm:cxn modelId="{269A3B8D-696E-4375-B6B4-D599E5D8D0C3}" type="presParOf" srcId="{5868B4E0-BE6C-4E38-A1B2-95F4B09982CB}" destId="{501EA91A-809D-48FD-A051-D216475621CD}" srcOrd="18" destOrd="0" presId="urn:microsoft.com/office/officeart/2005/8/layout/hierarchy2"/>
    <dgm:cxn modelId="{CD344661-DBE4-4507-B838-1A4D030CD657}" type="presParOf" srcId="{501EA91A-809D-48FD-A051-D216475621CD}" destId="{DEED9005-AD24-4261-A5B8-B8CFD1644AC3}" srcOrd="0" destOrd="0" presId="urn:microsoft.com/office/officeart/2005/8/layout/hierarchy2"/>
    <dgm:cxn modelId="{A8DDEFA7-04AA-4FAF-A4B1-2A7853629169}" type="presParOf" srcId="{5868B4E0-BE6C-4E38-A1B2-95F4B09982CB}" destId="{87AD58CD-167B-4CF3-B645-55B7E8310E9C}" srcOrd="19" destOrd="0" presId="urn:microsoft.com/office/officeart/2005/8/layout/hierarchy2"/>
    <dgm:cxn modelId="{66ED910A-DE32-4AFB-AAEF-7E4B80654055}" type="presParOf" srcId="{87AD58CD-167B-4CF3-B645-55B7E8310E9C}" destId="{5FA7E5C0-4430-4912-A36C-BE7560B2CFEF}" srcOrd="0" destOrd="0" presId="urn:microsoft.com/office/officeart/2005/8/layout/hierarchy2"/>
    <dgm:cxn modelId="{29B50D57-55C4-4FE1-8D7F-40360D971851}" type="presParOf" srcId="{87AD58CD-167B-4CF3-B645-55B7E8310E9C}" destId="{E722C039-3EB1-4DBE-87E4-C700724DC240}" srcOrd="1" destOrd="0" presId="urn:microsoft.com/office/officeart/2005/8/layout/hierarchy2"/>
    <dgm:cxn modelId="{8AE431DD-21C9-4026-AFA2-50715347D7AD}" type="presParOf" srcId="{5868B4E0-BE6C-4E38-A1B2-95F4B09982CB}" destId="{8A96C517-9A81-4BF7-A74E-4EA78FC898E8}" srcOrd="20" destOrd="0" presId="urn:microsoft.com/office/officeart/2005/8/layout/hierarchy2"/>
    <dgm:cxn modelId="{AC6860BF-7DC0-4D13-8A74-D217E433522A}" type="presParOf" srcId="{8A96C517-9A81-4BF7-A74E-4EA78FC898E8}" destId="{B6D0B98E-FC77-41BC-B364-0FF150E0C127}" srcOrd="0" destOrd="0" presId="urn:microsoft.com/office/officeart/2005/8/layout/hierarchy2"/>
    <dgm:cxn modelId="{0E3C8A2D-AC77-4800-BF62-BBF152054960}" type="presParOf" srcId="{5868B4E0-BE6C-4E38-A1B2-95F4B09982CB}" destId="{A78E76C7-B714-4A37-9A8E-EEC6E28FD910}" srcOrd="21" destOrd="0" presId="urn:microsoft.com/office/officeart/2005/8/layout/hierarchy2"/>
    <dgm:cxn modelId="{85A88C33-1000-4C9D-8C55-F070233B6651}" type="presParOf" srcId="{A78E76C7-B714-4A37-9A8E-EEC6E28FD910}" destId="{454D4D76-DAC2-4858-BB34-984E441EC8AC}" srcOrd="0" destOrd="0" presId="urn:microsoft.com/office/officeart/2005/8/layout/hierarchy2"/>
    <dgm:cxn modelId="{6FBFAAE3-6097-4CAB-8982-460EEBDDD7E7}" type="presParOf" srcId="{A78E76C7-B714-4A37-9A8E-EEC6E28FD910}" destId="{CE8B092B-EFA8-4292-A7B4-E3B4674E45D2}" srcOrd="1" destOrd="0" presId="urn:microsoft.com/office/officeart/2005/8/layout/hierarchy2"/>
    <dgm:cxn modelId="{5511F5D5-A0AD-4B97-BE00-3E16D672FB0B}" type="presParOf" srcId="{CE8B092B-EFA8-4292-A7B4-E3B4674E45D2}" destId="{891723D5-F8C4-4F54-BEE5-6DABB5ADA1E4}" srcOrd="0" destOrd="0" presId="urn:microsoft.com/office/officeart/2005/8/layout/hierarchy2"/>
    <dgm:cxn modelId="{DEAAA842-CC4A-4A69-8584-33FD1D3388BB}" type="presParOf" srcId="{891723D5-F8C4-4F54-BEE5-6DABB5ADA1E4}" destId="{5B1A24C4-2F39-45D7-A649-634810840F3B}" srcOrd="0" destOrd="0" presId="urn:microsoft.com/office/officeart/2005/8/layout/hierarchy2"/>
    <dgm:cxn modelId="{AF41FD40-6305-4E6E-9A4C-CDB1F571AA2C}" type="presParOf" srcId="{CE8B092B-EFA8-4292-A7B4-E3B4674E45D2}" destId="{7A64BA4D-1B9E-4542-98BC-DA1710686381}" srcOrd="1" destOrd="0" presId="urn:microsoft.com/office/officeart/2005/8/layout/hierarchy2"/>
    <dgm:cxn modelId="{27BEA044-CBDB-4739-AC8B-B2C28EEAB5D4}" type="presParOf" srcId="{7A64BA4D-1B9E-4542-98BC-DA1710686381}" destId="{74D0D3F8-7CCA-4AE8-84D5-64764C8BE426}" srcOrd="0" destOrd="0" presId="urn:microsoft.com/office/officeart/2005/8/layout/hierarchy2"/>
    <dgm:cxn modelId="{306666E9-AA25-4578-A6BC-126C51ADB92F}" type="presParOf" srcId="{7A64BA4D-1B9E-4542-98BC-DA1710686381}" destId="{FDF03CA6-3C65-4C4C-945A-2BD0CA12E483}"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FE2B31-1D2E-40E4-A867-2287BD57E8F4}">
      <dsp:nvSpPr>
        <dsp:cNvPr id="0" name=""/>
        <dsp:cNvSpPr/>
      </dsp:nvSpPr>
      <dsp:spPr>
        <a:xfrm>
          <a:off x="266046" y="2035957"/>
          <a:ext cx="1342512" cy="1008547"/>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Low Birth Weight</a:t>
          </a:r>
          <a:endParaRPr lang="en-GB" sz="2000" kern="1200" dirty="0"/>
        </a:p>
      </dsp:txBody>
      <dsp:txXfrm>
        <a:off x="266046" y="2035957"/>
        <a:ext cx="1342512" cy="1008547"/>
      </dsp:txXfrm>
    </dsp:sp>
    <dsp:sp modelId="{AFB71514-A1C0-4701-8859-4E534FA8E33A}">
      <dsp:nvSpPr>
        <dsp:cNvPr id="0" name=""/>
        <dsp:cNvSpPr/>
      </dsp:nvSpPr>
      <dsp:spPr>
        <a:xfrm rot="17279903">
          <a:off x="763747" y="1370490"/>
          <a:ext cx="2445151" cy="13982"/>
        </a:xfrm>
        <a:custGeom>
          <a:avLst/>
          <a:gdLst/>
          <a:ahLst/>
          <a:cxnLst/>
          <a:rect l="0" t="0" r="0" b="0"/>
          <a:pathLst>
            <a:path>
              <a:moveTo>
                <a:pt x="0" y="6991"/>
              </a:moveTo>
              <a:lnTo>
                <a:pt x="2445151" y="6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rot="17279903">
        <a:off x="1925194" y="1316352"/>
        <a:ext cx="122257" cy="122257"/>
      </dsp:txXfrm>
    </dsp:sp>
    <dsp:sp modelId="{FAAEA4C6-7135-4D56-9FB3-1D32BB68D7CB}">
      <dsp:nvSpPr>
        <dsp:cNvPr id="0" name=""/>
        <dsp:cNvSpPr/>
      </dsp:nvSpPr>
      <dsp:spPr>
        <a:xfrm>
          <a:off x="2364087" y="5983"/>
          <a:ext cx="2096712" cy="417497"/>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Smoking &amp; Exposure to second hand tobacco smoke</a:t>
          </a:r>
        </a:p>
      </dsp:txBody>
      <dsp:txXfrm>
        <a:off x="2364087" y="5983"/>
        <a:ext cx="2096712" cy="417497"/>
      </dsp:txXfrm>
    </dsp:sp>
    <dsp:sp modelId="{F17083D7-2CD5-403C-AB5B-816D61C2779D}">
      <dsp:nvSpPr>
        <dsp:cNvPr id="0" name=""/>
        <dsp:cNvSpPr/>
      </dsp:nvSpPr>
      <dsp:spPr>
        <a:xfrm rot="21578737">
          <a:off x="4460790" y="204749"/>
          <a:ext cx="967267" cy="13982"/>
        </a:xfrm>
        <a:custGeom>
          <a:avLst/>
          <a:gdLst/>
          <a:ahLst/>
          <a:cxnLst/>
          <a:rect l="0" t="0" r="0" b="0"/>
          <a:pathLst>
            <a:path>
              <a:moveTo>
                <a:pt x="0" y="6991"/>
              </a:moveTo>
              <a:lnTo>
                <a:pt x="967267" y="69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21578737">
        <a:off x="4920242" y="187559"/>
        <a:ext cx="48363" cy="48363"/>
      </dsp:txXfrm>
    </dsp:sp>
    <dsp:sp modelId="{D8BA9E88-432B-47DA-874D-51C4717BA8ED}">
      <dsp:nvSpPr>
        <dsp:cNvPr id="0" name=""/>
        <dsp:cNvSpPr/>
      </dsp:nvSpPr>
      <dsp:spPr>
        <a:xfrm>
          <a:off x="5428048" y="0"/>
          <a:ext cx="1495399" cy="417497"/>
        </a:xfrm>
        <a:prstGeom prst="roundRect">
          <a:avLst>
            <a:gd name="adj" fmla="val 10000"/>
          </a:avLst>
        </a:prstGeom>
        <a:solidFill>
          <a:srgbClr val="FFC000"/>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Smoking or living with a smoker</a:t>
          </a:r>
          <a:endParaRPr lang="en-GB" sz="1200" b="1" kern="1200" dirty="0">
            <a:solidFill>
              <a:schemeClr val="tx1"/>
            </a:solidFill>
          </a:endParaRPr>
        </a:p>
      </dsp:txBody>
      <dsp:txXfrm>
        <a:off x="5428048" y="0"/>
        <a:ext cx="1495399" cy="417497"/>
      </dsp:txXfrm>
    </dsp:sp>
    <dsp:sp modelId="{6417F613-1EF0-41AE-A5C8-16CCD1529B3A}">
      <dsp:nvSpPr>
        <dsp:cNvPr id="0" name=""/>
        <dsp:cNvSpPr/>
      </dsp:nvSpPr>
      <dsp:spPr>
        <a:xfrm rot="17535900">
          <a:off x="989297" y="1610550"/>
          <a:ext cx="1994050" cy="13982"/>
        </a:xfrm>
        <a:custGeom>
          <a:avLst/>
          <a:gdLst/>
          <a:ahLst/>
          <a:cxnLst/>
          <a:rect l="0" t="0" r="0" b="0"/>
          <a:pathLst>
            <a:path>
              <a:moveTo>
                <a:pt x="0" y="6991"/>
              </a:moveTo>
              <a:lnTo>
                <a:pt x="1994050" y="6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rot="17535900">
        <a:off x="1936471" y="1567691"/>
        <a:ext cx="99702" cy="99702"/>
      </dsp:txXfrm>
    </dsp:sp>
    <dsp:sp modelId="{4B17C374-34AA-4CF7-8257-B836DA115C20}">
      <dsp:nvSpPr>
        <dsp:cNvPr id="0" name=""/>
        <dsp:cNvSpPr/>
      </dsp:nvSpPr>
      <dsp:spPr>
        <a:xfrm>
          <a:off x="2364087" y="486105"/>
          <a:ext cx="2051556" cy="417497"/>
        </a:xfrm>
        <a:prstGeom prst="roundRect">
          <a:avLst>
            <a:gd name="adj" fmla="val 10000"/>
          </a:avLst>
        </a:prstGeom>
        <a:solidFill>
          <a:srgbClr val="2353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Bacterial Vaginosis</a:t>
          </a:r>
        </a:p>
      </dsp:txBody>
      <dsp:txXfrm>
        <a:off x="2364087" y="486105"/>
        <a:ext cx="2051556" cy="417497"/>
      </dsp:txXfrm>
    </dsp:sp>
    <dsp:sp modelId="{31602CB1-DE59-4768-B9EF-3AF4ABFEE432}">
      <dsp:nvSpPr>
        <dsp:cNvPr id="0" name=""/>
        <dsp:cNvSpPr/>
      </dsp:nvSpPr>
      <dsp:spPr>
        <a:xfrm rot="17923975">
          <a:off x="1204050" y="1850165"/>
          <a:ext cx="1557983" cy="13982"/>
        </a:xfrm>
        <a:custGeom>
          <a:avLst/>
          <a:gdLst/>
          <a:ahLst/>
          <a:cxnLst/>
          <a:rect l="0" t="0" r="0" b="0"/>
          <a:pathLst>
            <a:path>
              <a:moveTo>
                <a:pt x="0" y="6991"/>
              </a:moveTo>
              <a:lnTo>
                <a:pt x="1557983" y="6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7923975">
        <a:off x="1944091" y="1818206"/>
        <a:ext cx="77899" cy="77899"/>
      </dsp:txXfrm>
    </dsp:sp>
    <dsp:sp modelId="{726E90A5-EB5B-474D-B122-A27181D03AC7}">
      <dsp:nvSpPr>
        <dsp:cNvPr id="0" name=""/>
        <dsp:cNvSpPr/>
      </dsp:nvSpPr>
      <dsp:spPr>
        <a:xfrm>
          <a:off x="2357523" y="965333"/>
          <a:ext cx="2064682" cy="417497"/>
        </a:xfrm>
        <a:prstGeom prst="roundRect">
          <a:avLst>
            <a:gd name="adj" fmla="val 10000"/>
          </a:avLst>
        </a:prstGeom>
        <a:solidFill>
          <a:srgbClr val="2353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Severe Gum Disease</a:t>
          </a:r>
        </a:p>
      </dsp:txBody>
      <dsp:txXfrm>
        <a:off x="2357523" y="965333"/>
        <a:ext cx="2064682" cy="417497"/>
      </dsp:txXfrm>
    </dsp:sp>
    <dsp:sp modelId="{293B4B1B-01B6-4E41-B218-8C08546035A6}">
      <dsp:nvSpPr>
        <dsp:cNvPr id="0" name=""/>
        <dsp:cNvSpPr/>
      </dsp:nvSpPr>
      <dsp:spPr>
        <a:xfrm rot="18628994">
          <a:off x="1404454" y="2090672"/>
          <a:ext cx="1163737" cy="13982"/>
        </a:xfrm>
        <a:custGeom>
          <a:avLst/>
          <a:gdLst/>
          <a:ahLst/>
          <a:cxnLst/>
          <a:rect l="0" t="0" r="0" b="0"/>
          <a:pathLst>
            <a:path>
              <a:moveTo>
                <a:pt x="0" y="6991"/>
              </a:moveTo>
              <a:lnTo>
                <a:pt x="1163737" y="6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8628994">
        <a:off x="1957229" y="2068570"/>
        <a:ext cx="58186" cy="58186"/>
      </dsp:txXfrm>
    </dsp:sp>
    <dsp:sp modelId="{D4655DB1-3A34-450F-BE51-02C2ED290A50}">
      <dsp:nvSpPr>
        <dsp:cNvPr id="0" name=""/>
        <dsp:cNvSpPr/>
      </dsp:nvSpPr>
      <dsp:spPr>
        <a:xfrm>
          <a:off x="2364087" y="1446348"/>
          <a:ext cx="2080638" cy="417497"/>
        </a:xfrm>
        <a:prstGeom prst="roundRect">
          <a:avLst>
            <a:gd name="adj" fmla="val 10000"/>
          </a:avLst>
        </a:prstGeom>
        <a:solidFill>
          <a:srgbClr val="87B0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rPr>
            <a:t>Consumption of Alcohol in Pregnancy</a:t>
          </a:r>
        </a:p>
      </dsp:txBody>
      <dsp:txXfrm>
        <a:off x="2364087" y="1446348"/>
        <a:ext cx="2080638" cy="417497"/>
      </dsp:txXfrm>
    </dsp:sp>
    <dsp:sp modelId="{D401547B-AD32-4221-9483-DE1BA2E0B9DC}">
      <dsp:nvSpPr>
        <dsp:cNvPr id="0" name=""/>
        <dsp:cNvSpPr/>
      </dsp:nvSpPr>
      <dsp:spPr>
        <a:xfrm rot="19988930">
          <a:off x="1563629" y="2345018"/>
          <a:ext cx="833438" cy="13982"/>
        </a:xfrm>
        <a:custGeom>
          <a:avLst/>
          <a:gdLst/>
          <a:ahLst/>
          <a:cxnLst/>
          <a:rect l="0" t="0" r="0" b="0"/>
          <a:pathLst>
            <a:path>
              <a:moveTo>
                <a:pt x="0" y="6991"/>
              </a:moveTo>
              <a:lnTo>
                <a:pt x="833438" y="6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9988930">
        <a:off x="1959512" y="2331173"/>
        <a:ext cx="41671" cy="41671"/>
      </dsp:txXfrm>
    </dsp:sp>
    <dsp:sp modelId="{393A06ED-F379-466F-B13C-83A203E6F3AC}">
      <dsp:nvSpPr>
        <dsp:cNvPr id="0" name=""/>
        <dsp:cNvSpPr/>
      </dsp:nvSpPr>
      <dsp:spPr>
        <a:xfrm>
          <a:off x="2352138" y="1955039"/>
          <a:ext cx="2096712" cy="417497"/>
        </a:xfrm>
        <a:prstGeom prst="roundRect">
          <a:avLst>
            <a:gd name="adj" fmla="val 10000"/>
          </a:avLst>
        </a:prstGeom>
        <a:solidFill>
          <a:srgbClr val="87B0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rPr>
            <a:t>Short Inter-pregnancy interval</a:t>
          </a:r>
        </a:p>
      </dsp:txBody>
      <dsp:txXfrm>
        <a:off x="2352138" y="1955039"/>
        <a:ext cx="2096712" cy="417497"/>
      </dsp:txXfrm>
    </dsp:sp>
    <dsp:sp modelId="{AA1E0EA0-A95F-402A-A2D2-76998A2C351F}">
      <dsp:nvSpPr>
        <dsp:cNvPr id="0" name=""/>
        <dsp:cNvSpPr/>
      </dsp:nvSpPr>
      <dsp:spPr>
        <a:xfrm rot="1340079">
          <a:off x="4404823" y="2379819"/>
          <a:ext cx="1173756" cy="13982"/>
        </a:xfrm>
        <a:custGeom>
          <a:avLst/>
          <a:gdLst/>
          <a:ahLst/>
          <a:cxnLst/>
          <a:rect l="0" t="0" r="0" b="0"/>
          <a:pathLst>
            <a:path>
              <a:moveTo>
                <a:pt x="0" y="6991"/>
              </a:moveTo>
              <a:lnTo>
                <a:pt x="1173756" y="69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340079">
        <a:off x="4962357" y="2357467"/>
        <a:ext cx="58687" cy="58687"/>
      </dsp:txXfrm>
    </dsp:sp>
    <dsp:sp modelId="{A6A0A55C-6926-4BC7-9E4D-250A037AC857}">
      <dsp:nvSpPr>
        <dsp:cNvPr id="0" name=""/>
        <dsp:cNvSpPr/>
      </dsp:nvSpPr>
      <dsp:spPr>
        <a:xfrm>
          <a:off x="5534552" y="1777265"/>
          <a:ext cx="1478106" cy="1665137"/>
        </a:xfrm>
        <a:prstGeom prst="roundRect">
          <a:avLst>
            <a:gd name="adj" fmla="val 10000"/>
          </a:avLst>
        </a:prstGeom>
        <a:solidFill>
          <a:srgbClr val="FFC000"/>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en-GB" sz="1400" b="1" kern="1200" dirty="0" smtClean="0">
              <a:solidFill>
                <a:schemeClr val="tx1"/>
              </a:solidFill>
            </a:rPr>
            <a:t>Risk Taking Behaviours</a:t>
          </a:r>
        </a:p>
        <a:p>
          <a:pPr lvl="0" algn="ctr" defTabSz="622300">
            <a:lnSpc>
              <a:spcPct val="90000"/>
            </a:lnSpc>
            <a:spcBef>
              <a:spcPct val="0"/>
            </a:spcBef>
            <a:spcAft>
              <a:spcPts val="0"/>
            </a:spcAft>
          </a:pPr>
          <a:r>
            <a:rPr lang="en-GB" sz="1400" b="1" kern="1200" dirty="0" smtClean="0">
              <a:solidFill>
                <a:schemeClr val="tx1"/>
              </a:solidFill>
            </a:rPr>
            <a:t> e.g. unprotected sex</a:t>
          </a:r>
        </a:p>
        <a:p>
          <a:pPr lvl="0" algn="ctr" defTabSz="622300">
            <a:lnSpc>
              <a:spcPct val="90000"/>
            </a:lnSpc>
            <a:spcBef>
              <a:spcPct val="0"/>
            </a:spcBef>
            <a:spcAft>
              <a:spcPts val="0"/>
            </a:spcAft>
          </a:pPr>
          <a:r>
            <a:rPr lang="en-GB" sz="1400" b="1" kern="1200" dirty="0" smtClean="0">
              <a:solidFill>
                <a:schemeClr val="tx1"/>
              </a:solidFill>
            </a:rPr>
            <a:t>Multiple sexual partners,</a:t>
          </a:r>
        </a:p>
        <a:p>
          <a:pPr lvl="0" algn="ctr" defTabSz="622300">
            <a:lnSpc>
              <a:spcPct val="90000"/>
            </a:lnSpc>
            <a:spcBef>
              <a:spcPct val="0"/>
            </a:spcBef>
            <a:spcAft>
              <a:spcPts val="0"/>
            </a:spcAft>
          </a:pPr>
          <a:r>
            <a:rPr lang="en-GB" sz="1400" b="1" kern="1200" dirty="0" smtClean="0">
              <a:solidFill>
                <a:schemeClr val="tx1"/>
              </a:solidFill>
            </a:rPr>
            <a:t>Substance misuse</a:t>
          </a:r>
          <a:endParaRPr lang="en-GB" sz="1400" b="1" kern="1200" dirty="0">
            <a:solidFill>
              <a:schemeClr val="tx1"/>
            </a:solidFill>
          </a:endParaRPr>
        </a:p>
      </dsp:txBody>
      <dsp:txXfrm>
        <a:off x="5534552" y="1777265"/>
        <a:ext cx="1478106" cy="1665137"/>
      </dsp:txXfrm>
    </dsp:sp>
    <dsp:sp modelId="{CDC3870C-C6A7-4AC1-8B7E-0DEA67F9FBDA}">
      <dsp:nvSpPr>
        <dsp:cNvPr id="0" name=""/>
        <dsp:cNvSpPr/>
      </dsp:nvSpPr>
      <dsp:spPr>
        <a:xfrm rot="340640">
          <a:off x="1606696" y="2570794"/>
          <a:ext cx="759252" cy="13982"/>
        </a:xfrm>
        <a:custGeom>
          <a:avLst/>
          <a:gdLst/>
          <a:ahLst/>
          <a:cxnLst/>
          <a:rect l="0" t="0" r="0" b="0"/>
          <a:pathLst>
            <a:path>
              <a:moveTo>
                <a:pt x="0" y="6991"/>
              </a:moveTo>
              <a:lnTo>
                <a:pt x="759252" y="6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340640">
        <a:off x="1967341" y="2558804"/>
        <a:ext cx="37962" cy="37962"/>
      </dsp:txXfrm>
    </dsp:sp>
    <dsp:sp modelId="{9336EFC3-3B94-49D7-8268-CF7B66557E96}">
      <dsp:nvSpPr>
        <dsp:cNvPr id="0" name=""/>
        <dsp:cNvSpPr/>
      </dsp:nvSpPr>
      <dsp:spPr>
        <a:xfrm>
          <a:off x="2364087" y="2406592"/>
          <a:ext cx="2070978" cy="417497"/>
        </a:xfrm>
        <a:prstGeom prst="roundRect">
          <a:avLst>
            <a:gd name="adj" fmla="val 10000"/>
          </a:avLst>
        </a:prstGeom>
        <a:solidFill>
          <a:srgbClr val="87B0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en-GB" sz="1400" b="1" kern="1200" dirty="0" smtClean="0">
              <a:solidFill>
                <a:schemeClr val="tx1"/>
              </a:solidFill>
            </a:rPr>
            <a:t>Sexually Transmitted Infections</a:t>
          </a:r>
        </a:p>
      </dsp:txBody>
      <dsp:txXfrm>
        <a:off x="2364087" y="2406592"/>
        <a:ext cx="2070978" cy="417497"/>
      </dsp:txXfrm>
    </dsp:sp>
    <dsp:sp modelId="{B83EE080-314F-431C-A750-54FBFFB72733}">
      <dsp:nvSpPr>
        <dsp:cNvPr id="0" name=""/>
        <dsp:cNvSpPr/>
      </dsp:nvSpPr>
      <dsp:spPr>
        <a:xfrm rot="2566293">
          <a:off x="1471705" y="2882704"/>
          <a:ext cx="1029235" cy="13982"/>
        </a:xfrm>
        <a:custGeom>
          <a:avLst/>
          <a:gdLst/>
          <a:ahLst/>
          <a:cxnLst/>
          <a:rect l="0" t="0" r="0" b="0"/>
          <a:pathLst>
            <a:path>
              <a:moveTo>
                <a:pt x="0" y="6991"/>
              </a:moveTo>
              <a:lnTo>
                <a:pt x="1029235" y="6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2566293">
        <a:off x="1960592" y="2863965"/>
        <a:ext cx="51461" cy="51461"/>
      </dsp:txXfrm>
    </dsp:sp>
    <dsp:sp modelId="{72B99453-9AFA-4A26-9093-2B5AEE278C0B}">
      <dsp:nvSpPr>
        <dsp:cNvPr id="0" name=""/>
        <dsp:cNvSpPr/>
      </dsp:nvSpPr>
      <dsp:spPr>
        <a:xfrm>
          <a:off x="2364087" y="3030412"/>
          <a:ext cx="2080279" cy="417497"/>
        </a:xfrm>
        <a:prstGeom prst="roundRect">
          <a:avLst>
            <a:gd name="adj" fmla="val 10000"/>
          </a:avLst>
        </a:prstGeom>
        <a:solidFill>
          <a:srgbClr val="87B0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rPr>
            <a:t>Low BMI</a:t>
          </a:r>
        </a:p>
      </dsp:txBody>
      <dsp:txXfrm>
        <a:off x="2364087" y="3030412"/>
        <a:ext cx="2080279" cy="417497"/>
      </dsp:txXfrm>
    </dsp:sp>
    <dsp:sp modelId="{A1A18FE6-0C28-445D-91BE-5FE1A8B1689A}">
      <dsp:nvSpPr>
        <dsp:cNvPr id="0" name=""/>
        <dsp:cNvSpPr/>
      </dsp:nvSpPr>
      <dsp:spPr>
        <a:xfrm rot="2665598">
          <a:off x="4253107" y="3700526"/>
          <a:ext cx="1338170" cy="13982"/>
        </a:xfrm>
        <a:custGeom>
          <a:avLst/>
          <a:gdLst/>
          <a:ahLst/>
          <a:cxnLst/>
          <a:rect l="0" t="0" r="0" b="0"/>
          <a:pathLst>
            <a:path>
              <a:moveTo>
                <a:pt x="0" y="6991"/>
              </a:moveTo>
              <a:lnTo>
                <a:pt x="1338170" y="69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2665598">
        <a:off x="4888738" y="3674063"/>
        <a:ext cx="66908" cy="66908"/>
      </dsp:txXfrm>
    </dsp:sp>
    <dsp:sp modelId="{8454B125-CF8A-48C6-84DF-4FEAD7DD0A7A}">
      <dsp:nvSpPr>
        <dsp:cNvPr id="0" name=""/>
        <dsp:cNvSpPr/>
      </dsp:nvSpPr>
      <dsp:spPr>
        <a:xfrm>
          <a:off x="5400017" y="3967125"/>
          <a:ext cx="1511832" cy="417497"/>
        </a:xfrm>
        <a:prstGeom prst="roundRect">
          <a:avLst>
            <a:gd name="adj" fmla="val 10000"/>
          </a:avLst>
        </a:prstGeom>
        <a:solidFill>
          <a:srgbClr val="FFC000"/>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rPr>
            <a:t>Poor diet</a:t>
          </a:r>
          <a:endParaRPr lang="en-GB" sz="1400" b="1" kern="1200" dirty="0">
            <a:solidFill>
              <a:schemeClr val="tx1"/>
            </a:solidFill>
          </a:endParaRPr>
        </a:p>
      </dsp:txBody>
      <dsp:txXfrm>
        <a:off x="5400017" y="3967125"/>
        <a:ext cx="1511832" cy="417497"/>
      </dsp:txXfrm>
    </dsp:sp>
    <dsp:sp modelId="{68D986CE-F725-4244-93FD-40CB1AC8B91B}">
      <dsp:nvSpPr>
        <dsp:cNvPr id="0" name=""/>
        <dsp:cNvSpPr/>
      </dsp:nvSpPr>
      <dsp:spPr>
        <a:xfrm rot="3440912">
          <a:off x="1286147" y="3122765"/>
          <a:ext cx="1400351" cy="13982"/>
        </a:xfrm>
        <a:custGeom>
          <a:avLst/>
          <a:gdLst/>
          <a:ahLst/>
          <a:cxnLst/>
          <a:rect l="0" t="0" r="0" b="0"/>
          <a:pathLst>
            <a:path>
              <a:moveTo>
                <a:pt x="0" y="6991"/>
              </a:moveTo>
              <a:lnTo>
                <a:pt x="1400351" y="6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3440912">
        <a:off x="1951314" y="3094748"/>
        <a:ext cx="70017" cy="70017"/>
      </dsp:txXfrm>
    </dsp:sp>
    <dsp:sp modelId="{462C3916-FCBE-4896-8AF5-9F497F2EA7B8}">
      <dsp:nvSpPr>
        <dsp:cNvPr id="0" name=""/>
        <dsp:cNvSpPr/>
      </dsp:nvSpPr>
      <dsp:spPr>
        <a:xfrm>
          <a:off x="2364087" y="3510534"/>
          <a:ext cx="2077290" cy="417497"/>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rPr>
            <a:t>Teenage Pregnancy</a:t>
          </a:r>
        </a:p>
      </dsp:txBody>
      <dsp:txXfrm>
        <a:off x="2364087" y="3510534"/>
        <a:ext cx="2077290" cy="417497"/>
      </dsp:txXfrm>
    </dsp:sp>
    <dsp:sp modelId="{15BF6212-277F-4BBB-9FD9-AEE8F370E5B1}">
      <dsp:nvSpPr>
        <dsp:cNvPr id="0" name=""/>
        <dsp:cNvSpPr/>
      </dsp:nvSpPr>
      <dsp:spPr>
        <a:xfrm rot="3931031">
          <a:off x="1074775" y="3362826"/>
          <a:ext cx="1823095" cy="13982"/>
        </a:xfrm>
        <a:custGeom>
          <a:avLst/>
          <a:gdLst/>
          <a:ahLst/>
          <a:cxnLst/>
          <a:rect l="0" t="0" r="0" b="0"/>
          <a:pathLst>
            <a:path>
              <a:moveTo>
                <a:pt x="0" y="6991"/>
              </a:moveTo>
              <a:lnTo>
                <a:pt x="1823095" y="6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rot="3931031">
        <a:off x="1940745" y="3324240"/>
        <a:ext cx="91154" cy="91154"/>
      </dsp:txXfrm>
    </dsp:sp>
    <dsp:sp modelId="{556794A6-0338-4E39-BA38-8E379AD0C4F7}">
      <dsp:nvSpPr>
        <dsp:cNvPr id="0" name=""/>
        <dsp:cNvSpPr/>
      </dsp:nvSpPr>
      <dsp:spPr>
        <a:xfrm>
          <a:off x="2364087" y="3990655"/>
          <a:ext cx="2096712" cy="417497"/>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en-GB" sz="1400" b="1" kern="1200" dirty="0" smtClean="0">
              <a:solidFill>
                <a:schemeClr val="tx1"/>
              </a:solidFill>
            </a:rPr>
            <a:t>Substance Misuse</a:t>
          </a:r>
        </a:p>
        <a:p>
          <a:pPr lvl="0" algn="ctr" defTabSz="622300">
            <a:lnSpc>
              <a:spcPct val="90000"/>
            </a:lnSpc>
            <a:spcBef>
              <a:spcPct val="0"/>
            </a:spcBef>
            <a:spcAft>
              <a:spcPts val="0"/>
            </a:spcAft>
          </a:pPr>
          <a:r>
            <a:rPr lang="en-GB" sz="1400" b="1" kern="1200" dirty="0" smtClean="0">
              <a:solidFill>
                <a:schemeClr val="tx1"/>
              </a:solidFill>
            </a:rPr>
            <a:t>(excl Alcohol)</a:t>
          </a:r>
          <a:endParaRPr lang="en-GB" sz="1400" b="1" kern="1200" dirty="0">
            <a:solidFill>
              <a:schemeClr val="tx1"/>
            </a:solidFill>
          </a:endParaRPr>
        </a:p>
      </dsp:txBody>
      <dsp:txXfrm>
        <a:off x="2364087" y="3990655"/>
        <a:ext cx="2096712" cy="417497"/>
      </dsp:txXfrm>
    </dsp:sp>
    <dsp:sp modelId="{501EA91A-809D-48FD-A051-D216475621CD}">
      <dsp:nvSpPr>
        <dsp:cNvPr id="0" name=""/>
        <dsp:cNvSpPr/>
      </dsp:nvSpPr>
      <dsp:spPr>
        <a:xfrm rot="4232908">
          <a:off x="851928" y="3602887"/>
          <a:ext cx="2268789" cy="13982"/>
        </a:xfrm>
        <a:custGeom>
          <a:avLst/>
          <a:gdLst/>
          <a:ahLst/>
          <a:cxnLst/>
          <a:rect l="0" t="0" r="0" b="0"/>
          <a:pathLst>
            <a:path>
              <a:moveTo>
                <a:pt x="0" y="6991"/>
              </a:moveTo>
              <a:lnTo>
                <a:pt x="2268789" y="6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rot="4232908">
        <a:off x="1929603" y="3553158"/>
        <a:ext cx="113439" cy="113439"/>
      </dsp:txXfrm>
    </dsp:sp>
    <dsp:sp modelId="{5FA7E5C0-4430-4912-A36C-BE7560B2CFEF}">
      <dsp:nvSpPr>
        <dsp:cNvPr id="0" name=""/>
        <dsp:cNvSpPr/>
      </dsp:nvSpPr>
      <dsp:spPr>
        <a:xfrm>
          <a:off x="2364087" y="4470777"/>
          <a:ext cx="2105596" cy="417497"/>
        </a:xfrm>
        <a:prstGeom prst="roundRect">
          <a:avLst>
            <a:gd name="adj" fmla="val 10000"/>
          </a:avLst>
        </a:prstGeom>
        <a:solidFill>
          <a:schemeClr val="bg1"/>
        </a:solidFill>
        <a:ln w="25400" cap="flat" cmpd="sng" algn="ctr">
          <a:solidFill>
            <a:srgbClr val="87B0E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rPr>
            <a:t>Maternal Nutrition</a:t>
          </a:r>
          <a:endParaRPr lang="en-GB" sz="1400" b="1" kern="1200" dirty="0">
            <a:solidFill>
              <a:schemeClr val="tx1"/>
            </a:solidFill>
          </a:endParaRPr>
        </a:p>
      </dsp:txBody>
      <dsp:txXfrm>
        <a:off x="2364087" y="4470777"/>
        <a:ext cx="2105596" cy="417497"/>
      </dsp:txXfrm>
    </dsp:sp>
    <dsp:sp modelId="{8A96C517-9A81-4BF7-A74E-4EA78FC898E8}">
      <dsp:nvSpPr>
        <dsp:cNvPr id="0" name=""/>
        <dsp:cNvSpPr/>
      </dsp:nvSpPr>
      <dsp:spPr>
        <a:xfrm rot="4434640">
          <a:off x="623222" y="3842947"/>
          <a:ext cx="2726200" cy="13982"/>
        </a:xfrm>
        <a:custGeom>
          <a:avLst/>
          <a:gdLst/>
          <a:ahLst/>
          <a:cxnLst/>
          <a:rect l="0" t="0" r="0" b="0"/>
          <a:pathLst>
            <a:path>
              <a:moveTo>
                <a:pt x="0" y="6991"/>
              </a:moveTo>
              <a:lnTo>
                <a:pt x="2726200" y="6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GB" sz="900" kern="1200"/>
        </a:p>
      </dsp:txBody>
      <dsp:txXfrm rot="4434640">
        <a:off x="1918168" y="3781784"/>
        <a:ext cx="136310" cy="136310"/>
      </dsp:txXfrm>
    </dsp:sp>
    <dsp:sp modelId="{454D4D76-DAC2-4858-BB34-984E441EC8AC}">
      <dsp:nvSpPr>
        <dsp:cNvPr id="0" name=""/>
        <dsp:cNvSpPr/>
      </dsp:nvSpPr>
      <dsp:spPr>
        <a:xfrm>
          <a:off x="2364087" y="4950899"/>
          <a:ext cx="2105596" cy="417497"/>
        </a:xfrm>
        <a:prstGeom prst="roundRect">
          <a:avLst>
            <a:gd name="adj" fmla="val 10000"/>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rPr>
            <a:t>Air Pollution</a:t>
          </a:r>
          <a:endParaRPr lang="en-GB" sz="1400" b="1" kern="1200" dirty="0">
            <a:solidFill>
              <a:schemeClr val="tx1"/>
            </a:solidFill>
          </a:endParaRPr>
        </a:p>
      </dsp:txBody>
      <dsp:txXfrm>
        <a:off x="2364087" y="4950899"/>
        <a:ext cx="2105596" cy="417497"/>
      </dsp:txXfrm>
    </dsp:sp>
    <dsp:sp modelId="{891723D5-F8C4-4F54-BEE5-6DABB5ADA1E4}">
      <dsp:nvSpPr>
        <dsp:cNvPr id="0" name=""/>
        <dsp:cNvSpPr/>
      </dsp:nvSpPr>
      <dsp:spPr>
        <a:xfrm rot="21167135">
          <a:off x="4466091" y="5095678"/>
          <a:ext cx="907416" cy="13982"/>
        </a:xfrm>
        <a:custGeom>
          <a:avLst/>
          <a:gdLst/>
          <a:ahLst/>
          <a:cxnLst/>
          <a:rect l="0" t="0" r="0" b="0"/>
          <a:pathLst>
            <a:path>
              <a:moveTo>
                <a:pt x="0" y="6991"/>
              </a:moveTo>
              <a:lnTo>
                <a:pt x="907416" y="69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21167135">
        <a:off x="4897114" y="5079984"/>
        <a:ext cx="45370" cy="45370"/>
      </dsp:txXfrm>
    </dsp:sp>
    <dsp:sp modelId="{74D0D3F8-7CCA-4AE8-84D5-64764C8BE426}">
      <dsp:nvSpPr>
        <dsp:cNvPr id="0" name=""/>
        <dsp:cNvSpPr/>
      </dsp:nvSpPr>
      <dsp:spPr>
        <a:xfrm>
          <a:off x="5369916" y="4836943"/>
          <a:ext cx="1602763" cy="417497"/>
        </a:xfrm>
        <a:prstGeom prst="roundRect">
          <a:avLst>
            <a:gd name="adj" fmla="val 10000"/>
          </a:avLst>
        </a:prstGeom>
        <a:solidFill>
          <a:srgbClr val="FFC000"/>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rPr>
            <a:t>Poor housing / environment</a:t>
          </a:r>
          <a:endParaRPr lang="en-GB" sz="1400" b="1" kern="1200" dirty="0">
            <a:solidFill>
              <a:schemeClr val="tx1"/>
            </a:solidFill>
          </a:endParaRPr>
        </a:p>
      </dsp:txBody>
      <dsp:txXfrm>
        <a:off x="5369916" y="4836943"/>
        <a:ext cx="1602763" cy="4174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E8111E9-35A5-4468-A619-466E5FF9169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E8111E9-35A5-4468-A619-466E5FF9169C}"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1" kern="1200" dirty="0" smtClean="0">
                <a:solidFill>
                  <a:schemeClr val="tx1"/>
                </a:solidFill>
                <a:latin typeface="Verdana" pitchFamily="34" charset="0"/>
                <a:ea typeface="+mn-ea"/>
                <a:cs typeface="+mn-cs"/>
              </a:rPr>
              <a:t>Inclusion criteria</a:t>
            </a:r>
            <a:endParaRPr lang="en-GB" sz="1200" kern="1200" dirty="0" smtClean="0">
              <a:solidFill>
                <a:schemeClr val="tx1"/>
              </a:solidFill>
              <a:latin typeface="Verdana" pitchFamily="34" charset="0"/>
              <a:ea typeface="+mn-ea"/>
              <a:cs typeface="+mn-cs"/>
            </a:endParaRPr>
          </a:p>
          <a:p>
            <a:r>
              <a:rPr lang="en-GB" sz="1200" kern="1200" dirty="0" smtClean="0">
                <a:solidFill>
                  <a:schemeClr val="tx1"/>
                </a:solidFill>
                <a:latin typeface="Verdana" pitchFamily="34" charset="0"/>
                <a:ea typeface="+mn-ea"/>
                <a:cs typeface="+mn-cs"/>
              </a:rPr>
              <a:t>Pregnant:</a:t>
            </a:r>
          </a:p>
          <a:p>
            <a:r>
              <a:rPr lang="en-GB" sz="1200" kern="1200" dirty="0" smtClean="0">
                <a:solidFill>
                  <a:schemeClr val="tx1"/>
                </a:solidFill>
                <a:latin typeface="Verdana" pitchFamily="34" charset="0"/>
                <a:ea typeface="+mn-ea"/>
                <a:cs typeface="+mn-cs"/>
              </a:rPr>
              <a:t>- aged 16 and over</a:t>
            </a:r>
          </a:p>
          <a:p>
            <a:r>
              <a:rPr lang="en-GB" sz="1200" kern="1200" dirty="0" smtClean="0">
                <a:solidFill>
                  <a:schemeClr val="tx1"/>
                </a:solidFill>
                <a:latin typeface="Verdana" pitchFamily="34" charset="0"/>
                <a:ea typeface="+mn-ea"/>
                <a:cs typeface="+mn-cs"/>
              </a:rPr>
              <a:t>- Self-reported smoker/CO reading</a:t>
            </a:r>
          </a:p>
          <a:p>
            <a:r>
              <a:rPr lang="en-GB" sz="1200" kern="1200" dirty="0" smtClean="0">
                <a:solidFill>
                  <a:schemeClr val="tx1"/>
                </a:solidFill>
                <a:latin typeface="Verdana" pitchFamily="34" charset="0"/>
                <a:ea typeface="+mn-ea"/>
                <a:cs typeface="+mn-cs"/>
              </a:rPr>
              <a:t>- Self reported quit in last 2 weeks/CO reading</a:t>
            </a:r>
          </a:p>
          <a:p>
            <a:r>
              <a:rPr lang="en-GB" sz="1200" kern="1200" dirty="0" smtClean="0">
                <a:solidFill>
                  <a:schemeClr val="tx1"/>
                </a:solidFill>
                <a:latin typeface="Verdana" pitchFamily="34" charset="0"/>
                <a:ea typeface="+mn-ea"/>
                <a:cs typeface="+mn-cs"/>
              </a:rPr>
              <a:t>- Carbon monoxide (CO) reading of 3 parts per million (PPM) or more.</a:t>
            </a:r>
          </a:p>
          <a:p>
            <a:r>
              <a:rPr lang="en-GB" sz="1200" kern="1200" dirty="0" smtClean="0">
                <a:solidFill>
                  <a:schemeClr val="tx1"/>
                </a:solidFill>
                <a:latin typeface="Arial" charset="0"/>
                <a:ea typeface="+mn-ea"/>
                <a:cs typeface="+mn-cs"/>
              </a:rPr>
              <a:t> </a:t>
            </a:r>
          </a:p>
          <a:p>
            <a:r>
              <a:rPr lang="en-GB" sz="1200" kern="1200" dirty="0" smtClean="0">
                <a:solidFill>
                  <a:schemeClr val="tx1"/>
                </a:solidFill>
                <a:latin typeface="Arial" charset="0"/>
                <a:ea typeface="+mn-ea"/>
                <a:cs typeface="+mn-cs"/>
              </a:rPr>
              <a:t> </a:t>
            </a:r>
            <a:r>
              <a:rPr lang="en-GB" sz="1200" b="1" i="1" kern="1200" dirty="0" smtClean="0">
                <a:solidFill>
                  <a:schemeClr val="tx1"/>
                </a:solidFill>
                <a:latin typeface="Verdana" pitchFamily="34" charset="0"/>
                <a:ea typeface="+mn-ea"/>
                <a:cs typeface="+mn-cs"/>
              </a:rPr>
              <a:t>Exclusion Criteria</a:t>
            </a:r>
            <a:endParaRPr lang="en-GB" sz="1200" kern="1200" dirty="0" smtClean="0">
              <a:solidFill>
                <a:schemeClr val="tx1"/>
              </a:solidFill>
              <a:latin typeface="Verdana" pitchFamily="34" charset="0"/>
              <a:ea typeface="+mn-ea"/>
              <a:cs typeface="+mn-cs"/>
            </a:endParaRPr>
          </a:p>
          <a:p>
            <a:r>
              <a:rPr lang="en-GB" sz="1200" kern="1200" dirty="0" smtClean="0">
                <a:solidFill>
                  <a:schemeClr val="tx1"/>
                </a:solidFill>
                <a:latin typeface="Verdana" pitchFamily="34" charset="0"/>
                <a:ea typeface="+mn-ea"/>
                <a:cs typeface="+mn-cs"/>
              </a:rPr>
              <a:t>Pregnant:</a:t>
            </a:r>
          </a:p>
          <a:p>
            <a:pPr lvl="0"/>
            <a:r>
              <a:rPr lang="en-GB" sz="1200" kern="1200" dirty="0" smtClean="0">
                <a:solidFill>
                  <a:schemeClr val="tx1"/>
                </a:solidFill>
                <a:latin typeface="Verdana" pitchFamily="34" charset="0"/>
                <a:ea typeface="+mn-ea"/>
                <a:cs typeface="+mn-cs"/>
              </a:rPr>
              <a:t>- Non smoker (for more than 2 weeks)</a:t>
            </a:r>
          </a:p>
          <a:p>
            <a:pPr lvl="0"/>
            <a:r>
              <a:rPr lang="en-GB" sz="1200" kern="1200" dirty="0" smtClean="0">
                <a:solidFill>
                  <a:schemeClr val="tx1"/>
                </a:solidFill>
                <a:latin typeface="Verdana" pitchFamily="34" charset="0"/>
                <a:ea typeface="+mn-ea"/>
                <a:cs typeface="+mn-cs"/>
              </a:rPr>
              <a:t>- Aged under 16 at booking</a:t>
            </a:r>
          </a:p>
          <a:p>
            <a:pPr lvl="0"/>
            <a:r>
              <a:rPr lang="en-GB" sz="1200" kern="1200" dirty="0" smtClean="0">
                <a:solidFill>
                  <a:schemeClr val="tx1"/>
                </a:solidFill>
                <a:latin typeface="Verdana" pitchFamily="34" charset="0"/>
                <a:ea typeface="+mn-ea"/>
                <a:cs typeface="+mn-cs"/>
              </a:rPr>
              <a:t>- Incapable of giving informed consent, or reduced mental capacity.</a:t>
            </a:r>
          </a:p>
          <a:p>
            <a:endParaRPr lang="en-GB" dirty="0"/>
          </a:p>
        </p:txBody>
      </p:sp>
      <p:sp>
        <p:nvSpPr>
          <p:cNvPr id="4" name="Slide Number Placeholder 3"/>
          <p:cNvSpPr>
            <a:spLocks noGrp="1"/>
          </p:cNvSpPr>
          <p:nvPr>
            <p:ph type="sldNum" sz="quarter" idx="10"/>
          </p:nvPr>
        </p:nvSpPr>
        <p:spPr/>
        <p:txBody>
          <a:bodyPr/>
          <a:lstStyle/>
          <a:p>
            <a:pPr>
              <a:defRPr/>
            </a:pPr>
            <a:fld id="{6E8111E9-35A5-4468-A619-466E5FF9169C}" type="slidenum">
              <a:rPr lang="en-GB" smtClean="0"/>
              <a:pPr>
                <a:defRPr/>
              </a:pPr>
              <a:t>16</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E8111E9-35A5-4468-A619-466E5FF9169C}" type="slidenum">
              <a:rPr lang="en-GB" smtClean="0"/>
              <a:pPr>
                <a:defRPr/>
              </a:pPr>
              <a:t>17</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GB" dirty="0" smtClean="0"/>
              <a:t>*Referral from midwife or other health professional has been received by SSW or MAMSS practitioner</a:t>
            </a:r>
          </a:p>
          <a:p>
            <a:pPr>
              <a:buFont typeface="Arial" charset="0"/>
              <a:buNone/>
            </a:pPr>
            <a:r>
              <a:rPr lang="en-GB" dirty="0" smtClean="0"/>
              <a:t>**Client has been contacted</a:t>
            </a:r>
            <a:r>
              <a:rPr lang="en-GB" baseline="0" dirty="0" smtClean="0"/>
              <a:t> successfully by SSW or MAMSS practitioner and has made an appointment for support to quit smoking</a:t>
            </a:r>
            <a:endParaRPr lang="en-GB" dirty="0" smtClean="0"/>
          </a:p>
        </p:txBody>
      </p:sp>
      <p:sp>
        <p:nvSpPr>
          <p:cNvPr id="4" name="Slide Number Placeholder 3"/>
          <p:cNvSpPr>
            <a:spLocks noGrp="1"/>
          </p:cNvSpPr>
          <p:nvPr>
            <p:ph type="sldNum" sz="quarter" idx="10"/>
          </p:nvPr>
        </p:nvSpPr>
        <p:spPr/>
        <p:txBody>
          <a:bodyPr/>
          <a:lstStyle/>
          <a:p>
            <a:pPr>
              <a:defRPr/>
            </a:pPr>
            <a:fld id="{6E8111E9-35A5-4468-A619-466E5FF9169C}" type="slidenum">
              <a:rPr lang="en-GB" smtClean="0"/>
              <a:pPr>
                <a:defRPr/>
              </a:pPr>
              <a:t>18</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kern="1200" dirty="0" smtClean="0">
                <a:solidFill>
                  <a:schemeClr val="tx1"/>
                </a:solidFill>
                <a:latin typeface="Arial" charset="0"/>
                <a:ea typeface="+mn-ea"/>
                <a:cs typeface="+mn-cs"/>
              </a:rPr>
              <a:t>Pregnancy has been recognised as a ‘window of opportunity’ for smoking cessation (McBride, 2003; </a:t>
            </a:r>
            <a:r>
              <a:rPr lang="en-GB" sz="1200" kern="1200" dirty="0" err="1" smtClean="0">
                <a:solidFill>
                  <a:schemeClr val="tx1"/>
                </a:solidFill>
                <a:latin typeface="Arial" charset="0"/>
                <a:ea typeface="+mn-ea"/>
                <a:cs typeface="+mn-cs"/>
              </a:rPr>
              <a:t>Fendall</a:t>
            </a:r>
            <a:r>
              <a:rPr lang="en-GB" sz="1200" kern="1200" dirty="0" smtClean="0">
                <a:solidFill>
                  <a:schemeClr val="tx1"/>
                </a:solidFill>
                <a:latin typeface="Arial" charset="0"/>
                <a:ea typeface="+mn-ea"/>
                <a:cs typeface="+mn-cs"/>
              </a:rPr>
              <a:t> et al, 2012). The MAMSS project harnessed this opportunity to provide a novel way of delivering stop smoking services to pregnant women in Wales through embedding stop smoking services within maternity care.  The outcomes demonstrate that women living in areas where the stop smoking in pregnancy service was delivered by a dedicated, bespoke smoking in pregnancy practitioner were more likely to be referred to and engage with specialist stop smoking services compared with the usual care service. </a:t>
            </a:r>
          </a:p>
          <a:p>
            <a:pPr lvl="0"/>
            <a:endParaRPr lang="en-GB" sz="1200" kern="1200" dirty="0" smtClean="0">
              <a:solidFill>
                <a:schemeClr val="tx1"/>
              </a:solidFill>
              <a:latin typeface="Arial" charset="0"/>
              <a:ea typeface="+mn-ea"/>
              <a:cs typeface="+mn-cs"/>
            </a:endParaRPr>
          </a:p>
          <a:p>
            <a:pPr lvl="0"/>
            <a:r>
              <a:rPr lang="en-GB" sz="1200" kern="1200" baseline="0" dirty="0" smtClean="0">
                <a:solidFill>
                  <a:schemeClr val="tx1"/>
                </a:solidFill>
                <a:latin typeface="Arial" charset="0"/>
                <a:ea typeface="+mn-ea"/>
                <a:cs typeface="+mn-cs"/>
              </a:rPr>
              <a:t>The findings from this study have shown that pregnant smokers who received the MAMSS intervention were significantly more likely to be referred and engage with specialist stop smoking services (measured by the proportion of pregnant smokers defined as treated smokers) compared with the usual care service. The low percentage of referrals received in the usual care arm of the study possibly reflects the benefits of having the provision of the smoking cessation service embedded within the maternity service, which allows for regular feedback to midwives and maintaining the profile of the service in the intervention areas. Based on our primary outcome measure, Cwm Taf UHB (MSW model) had the highest proportion pregnant smokers who went on to become a treated smoker (35%) </a:t>
            </a:r>
            <a:endParaRPr lang="en-GB" sz="1200" kern="1200" dirty="0" smtClean="0">
              <a:solidFill>
                <a:schemeClr val="tx1"/>
              </a:solidFill>
              <a:latin typeface="Arial" charset="0"/>
              <a:ea typeface="+mn-ea"/>
              <a:cs typeface="+mn-cs"/>
            </a:endParaRPr>
          </a:p>
          <a:p>
            <a:pPr lvl="0"/>
            <a:endParaRPr lang="en-GB" sz="1200" kern="1200" dirty="0" smtClean="0">
              <a:solidFill>
                <a:schemeClr val="tx1"/>
              </a:solidFill>
              <a:latin typeface="Arial" charset="0"/>
              <a:ea typeface="+mn-ea"/>
              <a:cs typeface="+mn-cs"/>
            </a:endParaRPr>
          </a:p>
          <a:p>
            <a:pPr lvl="0"/>
            <a:r>
              <a:rPr lang="en-GB" sz="2200" dirty="0" smtClean="0"/>
              <a:t>Visual </a:t>
            </a:r>
          </a:p>
          <a:p>
            <a:pPr lvl="0"/>
            <a:r>
              <a:rPr lang="en-GB" sz="2200" dirty="0" smtClean="0"/>
              <a:t>Increase in pregnant smokers identified with CO monitoring</a:t>
            </a:r>
          </a:p>
          <a:p>
            <a:pPr lvl="0"/>
            <a:r>
              <a:rPr lang="en-US" sz="2200" dirty="0" smtClean="0"/>
              <a:t>recorded in All Wales Maternity Record, input into MITS</a:t>
            </a:r>
          </a:p>
          <a:p>
            <a:pPr lvl="1"/>
            <a:endParaRPr lang="en-US" sz="2200" dirty="0" smtClean="0"/>
          </a:p>
          <a:p>
            <a:pPr eaLnBrk="1" hangingPunct="1"/>
            <a:r>
              <a:rPr lang="en-US" sz="1200" dirty="0" smtClean="0"/>
              <a:t>– passive smoking education, other family members quitting</a:t>
            </a:r>
          </a:p>
          <a:p>
            <a:pPr eaLnBrk="1" hangingPunct="1"/>
            <a:r>
              <a:rPr lang="en-US" sz="1200" dirty="0" smtClean="0"/>
              <a:t>Other benefits e.g. faulty boilers identified by CO test at booking.</a:t>
            </a:r>
          </a:p>
          <a:p>
            <a:endParaRPr lang="en-GB" dirty="0"/>
          </a:p>
        </p:txBody>
      </p:sp>
      <p:sp>
        <p:nvSpPr>
          <p:cNvPr id="4" name="Slide Number Placeholder 3"/>
          <p:cNvSpPr>
            <a:spLocks noGrp="1"/>
          </p:cNvSpPr>
          <p:nvPr>
            <p:ph type="sldNum" sz="quarter" idx="10"/>
          </p:nvPr>
        </p:nvSpPr>
        <p:spPr/>
        <p:txBody>
          <a:bodyPr/>
          <a:lstStyle/>
          <a:p>
            <a:pPr>
              <a:defRPr/>
            </a:pPr>
            <a:fld id="{6E8111E9-35A5-4468-A619-466E5FF9169C}" type="slidenum">
              <a:rPr lang="en-GB" smtClean="0"/>
              <a:pPr>
                <a:defRPr/>
              </a:pPr>
              <a:t>20</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E8111E9-35A5-4468-A619-466E5FF9169C}" type="slidenum">
              <a:rPr lang="en-GB" smtClean="0"/>
              <a:pPr>
                <a:defRPr/>
              </a:pPr>
              <a:t>22</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90525" indent="-390525" defTabSz="1041400">
              <a:lnSpc>
                <a:spcPct val="90000"/>
              </a:lnSpc>
              <a:buFont typeface="Arial" charset="0"/>
              <a:buChar char="•"/>
            </a:pPr>
            <a:r>
              <a:rPr lang="en-GB" sz="2500" b="1" dirty="0" smtClean="0">
                <a:latin typeface="Calibri" pitchFamily="34" charset="0"/>
              </a:rPr>
              <a:t>Weight gain</a:t>
            </a:r>
          </a:p>
          <a:p>
            <a:pPr marL="846138" lvl="1" indent="-325438" defTabSz="1041400">
              <a:lnSpc>
                <a:spcPct val="90000"/>
              </a:lnSpc>
              <a:buFont typeface="Arial" charset="0"/>
              <a:buChar char="•"/>
            </a:pPr>
            <a:r>
              <a:rPr lang="en-GB" sz="2500" dirty="0" smtClean="0">
                <a:latin typeface="Calibri" pitchFamily="34" charset="0"/>
              </a:rPr>
              <a:t>29.6% (n=24) of Bump Start clients gained 5-9kgs during pregnancy. This compared to 13.3% (n=4) of the women receiving standard care.</a:t>
            </a:r>
          </a:p>
          <a:p>
            <a:pPr marL="846138" lvl="1" indent="-325438" defTabSz="1041400">
              <a:lnSpc>
                <a:spcPct val="90000"/>
              </a:lnSpc>
              <a:buFont typeface="Arial" charset="0"/>
              <a:buChar char="•"/>
            </a:pPr>
            <a:r>
              <a:rPr lang="en-GB" sz="2500" dirty="0" smtClean="0">
                <a:latin typeface="Calibri" pitchFamily="34" charset="0"/>
              </a:rPr>
              <a:t>However, the difference was not statistically significant (p=0.079) due to small sample size.</a:t>
            </a:r>
          </a:p>
          <a:p>
            <a:endParaRPr lang="en-GB" dirty="0"/>
          </a:p>
        </p:txBody>
      </p:sp>
      <p:sp>
        <p:nvSpPr>
          <p:cNvPr id="4" name="Slide Number Placeholder 3"/>
          <p:cNvSpPr>
            <a:spLocks noGrp="1"/>
          </p:cNvSpPr>
          <p:nvPr>
            <p:ph type="sldNum" sz="quarter" idx="10"/>
          </p:nvPr>
        </p:nvSpPr>
        <p:spPr/>
        <p:txBody>
          <a:bodyPr/>
          <a:lstStyle/>
          <a:p>
            <a:pPr>
              <a:defRPr/>
            </a:pPr>
            <a:fld id="{6E8111E9-35A5-4468-A619-466E5FF9169C}" type="slidenum">
              <a:rPr lang="en-GB" smtClean="0"/>
              <a:pPr>
                <a:defRPr/>
              </a:pPr>
              <a:t>24</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E8111E9-35A5-4468-A619-466E5FF9169C}" type="slidenum">
              <a:rPr lang="en-GB" smtClean="0"/>
              <a:pPr>
                <a:defRPr/>
              </a:pPr>
              <a:t>27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E8111E9-35A5-4468-A619-466E5FF9169C}" type="slidenum">
              <a:rPr lang="en-GB" smtClean="0"/>
              <a:pPr>
                <a:defRPr/>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charset="0"/>
                <a:ea typeface="+mn-ea"/>
                <a:cs typeface="+mn-cs"/>
              </a:rPr>
              <a:t>The analyses cover deliveries from 1</a:t>
            </a:r>
            <a:r>
              <a:rPr lang="en-GB" sz="1200" kern="1200" baseline="30000" dirty="0" smtClean="0">
                <a:solidFill>
                  <a:schemeClr val="tx1"/>
                </a:solidFill>
                <a:latin typeface="Arial" charset="0"/>
                <a:ea typeface="+mn-ea"/>
                <a:cs typeface="+mn-cs"/>
              </a:rPr>
              <a:t>st</a:t>
            </a:r>
            <a:r>
              <a:rPr lang="en-GB" sz="1200" kern="1200" dirty="0" smtClean="0">
                <a:solidFill>
                  <a:schemeClr val="tx1"/>
                </a:solidFill>
                <a:latin typeface="Arial" charset="0"/>
                <a:ea typeface="+mn-ea"/>
                <a:cs typeface="+mn-cs"/>
              </a:rPr>
              <a:t> January 2012 to 31</a:t>
            </a:r>
            <a:r>
              <a:rPr lang="en-GB" sz="1200" kern="1200" baseline="30000" dirty="0" smtClean="0">
                <a:solidFill>
                  <a:schemeClr val="tx1"/>
                </a:solidFill>
                <a:latin typeface="Arial" charset="0"/>
                <a:ea typeface="+mn-ea"/>
                <a:cs typeface="+mn-cs"/>
              </a:rPr>
              <a:t>st</a:t>
            </a:r>
            <a:r>
              <a:rPr lang="en-GB" sz="1200" kern="1200" dirty="0" smtClean="0">
                <a:solidFill>
                  <a:schemeClr val="tx1"/>
                </a:solidFill>
                <a:latin typeface="Arial" charset="0"/>
                <a:ea typeface="+mn-ea"/>
                <a:cs typeface="+mn-cs"/>
              </a:rPr>
              <a:t> March 2013 due to</a:t>
            </a:r>
            <a:r>
              <a:rPr lang="en-GB" sz="1200" kern="1200" baseline="0" dirty="0" smtClean="0">
                <a:solidFill>
                  <a:schemeClr val="tx1"/>
                </a:solidFill>
                <a:latin typeface="Arial" charset="0"/>
                <a:ea typeface="+mn-ea"/>
                <a:cs typeface="+mn-cs"/>
              </a:rPr>
              <a:t> d</a:t>
            </a:r>
            <a:r>
              <a:rPr lang="en-GB" sz="1200" kern="1200" dirty="0" smtClean="0">
                <a:solidFill>
                  <a:schemeClr val="tx1"/>
                </a:solidFill>
                <a:latin typeface="Arial" charset="0"/>
                <a:ea typeface="+mn-ea"/>
                <a:cs typeface="+mn-cs"/>
              </a:rPr>
              <a:t>ata completeness issues of the smoking status field up to 2011.</a:t>
            </a:r>
          </a:p>
          <a:p>
            <a:r>
              <a:rPr lang="en-GB" sz="1200" kern="1200" dirty="0" smtClean="0">
                <a:solidFill>
                  <a:schemeClr val="tx1"/>
                </a:solidFill>
                <a:latin typeface="Arial" charset="0"/>
                <a:ea typeface="+mn-ea"/>
                <a:cs typeface="+mn-cs"/>
              </a:rPr>
              <a:t>The extract of data obtained was analysed against the current All Wales Maternity Record form and the former Pontypridd and Rhondda booking form.</a:t>
            </a:r>
          </a:p>
          <a:p>
            <a:r>
              <a:rPr lang="en-GB" sz="1200" kern="1200" dirty="0" smtClean="0">
                <a:solidFill>
                  <a:schemeClr val="tx1"/>
                </a:solidFill>
                <a:latin typeface="Arial" charset="0"/>
                <a:ea typeface="+mn-ea"/>
                <a:cs typeface="+mn-cs"/>
              </a:rPr>
              <a:t>Smoking status were taken at the “booking in” assessment which usually (but not always) takes place at around 12 weeks. This should be kept in mind when interpreting the results as</a:t>
            </a:r>
            <a:r>
              <a:rPr lang="en-GB" sz="1200" kern="1200" baseline="0" dirty="0" smtClean="0">
                <a:solidFill>
                  <a:schemeClr val="tx1"/>
                </a:solidFill>
                <a:latin typeface="Arial" charset="0"/>
                <a:ea typeface="+mn-ea"/>
                <a:cs typeface="+mn-cs"/>
              </a:rPr>
              <a:t> </a:t>
            </a:r>
            <a:r>
              <a:rPr lang="en-GB" sz="1200" kern="1200" dirty="0" smtClean="0">
                <a:solidFill>
                  <a:schemeClr val="tx1"/>
                </a:solidFill>
                <a:latin typeface="Arial" charset="0"/>
                <a:ea typeface="+mn-ea"/>
                <a:cs typeface="+mn-cs"/>
              </a:rPr>
              <a:t>some mothers may have stopped smoking part-way through their pregnancy;</a:t>
            </a:r>
          </a:p>
          <a:p>
            <a:endParaRPr lang="en-GB" sz="6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Data completeness of the smoking status fields was of overall good quality for the period analysed: January 2012 to March 2013; however, some NULL and zero entries remain and are quantified as</a:t>
            </a:r>
            <a:r>
              <a:rPr lang="en-GB" sz="1200" kern="1200" baseline="0" dirty="0" smtClean="0">
                <a:solidFill>
                  <a:schemeClr val="tx1"/>
                </a:solidFill>
                <a:latin typeface="Arial" charset="0"/>
                <a:ea typeface="+mn-ea"/>
                <a:cs typeface="+mn-cs"/>
              </a:rPr>
              <a:t> </a:t>
            </a:r>
            <a:r>
              <a:rPr lang="en-GB" sz="1200" kern="1200" dirty="0" smtClean="0">
                <a:solidFill>
                  <a:schemeClr val="tx1"/>
                </a:solidFill>
                <a:latin typeface="Arial" charset="0"/>
                <a:ea typeface="+mn-ea"/>
                <a:cs typeface="+mn-cs"/>
              </a:rPr>
              <a:t>8.0% of maternities for the smoking status field</a:t>
            </a:r>
          </a:p>
          <a:p>
            <a:endParaRPr lang="en-GB" dirty="0"/>
          </a:p>
        </p:txBody>
      </p:sp>
      <p:sp>
        <p:nvSpPr>
          <p:cNvPr id="4" name="Slide Number Placeholder 3"/>
          <p:cNvSpPr>
            <a:spLocks noGrp="1"/>
          </p:cNvSpPr>
          <p:nvPr>
            <p:ph type="sldNum" sz="quarter" idx="10"/>
          </p:nvPr>
        </p:nvSpPr>
        <p:spPr/>
        <p:txBody>
          <a:bodyPr/>
          <a:lstStyle/>
          <a:p>
            <a:pPr>
              <a:defRPr/>
            </a:pPr>
            <a:fld id="{6E8111E9-35A5-4468-A619-466E5FF9169C}" type="slidenum">
              <a:rPr lang="en-GB" smtClean="0"/>
              <a:pPr>
                <a:defRPr/>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rebuchet MS" pitchFamily="34" charset="0"/>
                <a:ea typeface="Trebuchet MS" pitchFamily="34" charset="0"/>
                <a:cs typeface="Trebuchet MS" pitchFamily="34" charset="0"/>
                <a:sym typeface="Trebuchet MS" pitchFamily="34" charset="0"/>
              </a:rPr>
              <a:t>Angela</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BASICS  (which aimed t</a:t>
            </a:r>
            <a:r>
              <a:rPr kumimoji="0" lang="en-GB"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 define the barriers which prevent pregnant women from quitting smoking</a:t>
            </a:r>
            <a:r>
              <a:rPr kumimoji="0" lang="en-GB" sz="1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GB"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and using smoking cessation services during pregnancy) </a:t>
            </a:r>
            <a:r>
              <a:rPr lang="en-US" dirty="0" smtClean="0"/>
              <a:t>concluded</a:t>
            </a:r>
            <a:r>
              <a:rPr lang="en-US" baseline="0" dirty="0" smtClean="0"/>
              <a:t> that:</a:t>
            </a:r>
            <a:endParaRPr lang="en-US"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GB" sz="1200" dirty="0" smtClean="0"/>
              <a:t>pregnant mothers who continue to smoke during their pregnancy are not being referred, or decline to use available smoking cessation services. This presents the greatest barrier to smoking cessation as mothers are unaware or are unwilling to avail themselves of the support and services available to them. Although most mothers reported smoking less few were ready to quit.  Mothers were aware of the cessation methods available to them but were not motivated to try and stop smoking.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500" dirty="0" smtClean="0"/>
          </a:p>
          <a:p>
            <a:endParaRPr lang="en-GB" dirty="0"/>
          </a:p>
        </p:txBody>
      </p:sp>
      <p:sp>
        <p:nvSpPr>
          <p:cNvPr id="4" name="Slide Number Placeholder 3"/>
          <p:cNvSpPr>
            <a:spLocks noGrp="1"/>
          </p:cNvSpPr>
          <p:nvPr>
            <p:ph type="sldNum" sz="quarter" idx="10"/>
          </p:nvPr>
        </p:nvSpPr>
        <p:spPr/>
        <p:txBody>
          <a:bodyPr/>
          <a:lstStyle/>
          <a:p>
            <a:pPr>
              <a:defRPr/>
            </a:pPr>
            <a:fld id="{6E8111E9-35A5-4468-A619-466E5FF9169C}" type="slidenum">
              <a:rPr lang="en-GB" smtClean="0"/>
              <a:pPr>
                <a:defRPr/>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charset="0"/>
                <a:ea typeface="+mn-ea"/>
                <a:cs typeface="+mn-cs"/>
              </a:rPr>
              <a:t>Smoking in pregnancy is a major preventable cause of poor outcomes and inequalities in maternal and child health in the short, medium and long term. </a:t>
            </a:r>
          </a:p>
          <a:p>
            <a:r>
              <a:rPr lang="en-GB" sz="1200" kern="1200" dirty="0" smtClean="0">
                <a:solidFill>
                  <a:schemeClr val="tx1"/>
                </a:solidFill>
                <a:latin typeface="Arial" charset="0"/>
                <a:ea typeface="+mn-ea"/>
                <a:cs typeface="+mn-cs"/>
              </a:rPr>
              <a:t>The risks of smoking in pregnancy include substantially higher risk of miscarriage, and complications in pregnancy and labour, and increases risk of preterm and low birth weight. Babies are born on average 200-250g lighter, and the more cigarettes smoked the greater the reduction in birth weight.  </a:t>
            </a:r>
          </a:p>
          <a:p>
            <a:r>
              <a:rPr lang="en-GB" sz="1200" kern="1200" dirty="0" smtClean="0">
                <a:solidFill>
                  <a:schemeClr val="tx1"/>
                </a:solidFill>
                <a:latin typeface="Arial" charset="0"/>
                <a:ea typeface="+mn-ea"/>
                <a:cs typeface="+mn-cs"/>
              </a:rPr>
              <a:t> </a:t>
            </a:r>
          </a:p>
          <a:p>
            <a:r>
              <a:rPr lang="en-GB" sz="1200" kern="1200" dirty="0" smtClean="0">
                <a:solidFill>
                  <a:schemeClr val="tx1"/>
                </a:solidFill>
                <a:latin typeface="Arial" charset="0"/>
                <a:ea typeface="+mn-ea"/>
                <a:cs typeface="+mn-cs"/>
              </a:rPr>
              <a:t>Due to the levels of harm caused by smoking in pregnancy, measures taken to support women to quit smoking are always cost effective (Richardson, 2009). A Strategic Vision for Maternity Services in Wales, outlines that all women identified in early pregnancy as a smoker, should be offered focused support to quit, rather than to cut down. Studies have shown that structured self-help and support from NHS smoking cessation services, in addition to motivational interviewing techniques are effective in helping pregnant women to quit smoking (Welsh Government, 2011).</a:t>
            </a:r>
          </a:p>
          <a:p>
            <a:endParaRPr lang="en-GB" dirty="0"/>
          </a:p>
        </p:txBody>
      </p:sp>
      <p:sp>
        <p:nvSpPr>
          <p:cNvPr id="4" name="Slide Number Placeholder 3"/>
          <p:cNvSpPr>
            <a:spLocks noGrp="1"/>
          </p:cNvSpPr>
          <p:nvPr>
            <p:ph type="sldNum" sz="quarter" idx="10"/>
          </p:nvPr>
        </p:nvSpPr>
        <p:spPr/>
        <p:txBody>
          <a:bodyPr/>
          <a:lstStyle/>
          <a:p>
            <a:pPr>
              <a:defRPr/>
            </a:pPr>
            <a:fld id="{6E8111E9-35A5-4468-A619-466E5FF9169C}" type="slidenum">
              <a:rPr lang="en-GB" smtClean="0"/>
              <a:pPr>
                <a:defRPr/>
              </a:pPr>
              <a:t>11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GB" sz="1200" kern="1200" dirty="0" smtClean="0">
                <a:solidFill>
                  <a:schemeClr val="tx1"/>
                </a:solidFill>
                <a:latin typeface="Arial" charset="0"/>
                <a:ea typeface="+mn-ea"/>
                <a:cs typeface="+mn-cs"/>
              </a:rPr>
              <a:t>The MAMSS study aims to test the hypothesis that the uptake of smoking cessation services by pregnant women will increase if the evidence based NICE guidance and pathways are implemented, and more flexible models of service delivery are offered by a Maternity Support Worker (MSW) sited within the Midwifery team. Thus the numbers of pregnant women who quit will increase.</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GB"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GB" sz="1200" kern="1200" dirty="0" smtClean="0">
                <a:solidFill>
                  <a:schemeClr val="tx1"/>
                </a:solidFill>
                <a:latin typeface="Arial" charset="0"/>
                <a:ea typeface="+mn-ea"/>
                <a:cs typeface="+mn-cs"/>
              </a:rPr>
              <a:t>The NICE guidance (PH26, June 2010) and evaluation of services from other UK countries suggest that a flexible approach is needed for pregnant women, particularly those who are disadvantaged, with the services being offered in a client centred way throughout pregnancy and following childbirth. (Smoking in Pregnancy: Briefing Paper Reproductive and Early Years Pathfinder Project, Public Health Wales, March 2012).</a:t>
            </a:r>
          </a:p>
          <a:p>
            <a:pPr>
              <a:buFont typeface="Arial" pitchFamily="34" charset="0"/>
              <a:buNone/>
            </a:pPr>
            <a:endParaRPr lang="en-GB" sz="1200" kern="1200" dirty="0" smtClean="0">
              <a:solidFill>
                <a:schemeClr val="tx1"/>
              </a:solidFill>
              <a:latin typeface="Arial" charset="0"/>
              <a:ea typeface="+mn-ea"/>
              <a:cs typeface="+mn-cs"/>
            </a:endParaRPr>
          </a:p>
          <a:p>
            <a:pPr>
              <a:buFont typeface="Arial" pitchFamily="34" charset="0"/>
              <a:buNone/>
            </a:pPr>
            <a:endParaRPr lang="en-GB" sz="1200" kern="1200" dirty="0" smtClean="0">
              <a:solidFill>
                <a:schemeClr val="tx1"/>
              </a:solidFill>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6E8111E9-35A5-4468-A619-466E5FF9169C}" type="slidenum">
              <a:rPr lang="en-GB" smtClean="0"/>
              <a:pPr>
                <a:defRPr/>
              </a:pPr>
              <a:t>12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The process</a:t>
            </a:r>
          </a:p>
          <a:p>
            <a:pPr eaLnBrk="1" hangingPunct="1">
              <a:spcBef>
                <a:spcPct val="0"/>
              </a:spcBef>
            </a:pPr>
            <a:r>
              <a:rPr lang="en-GB" dirty="0" smtClean="0"/>
              <a:t>Booking?</a:t>
            </a:r>
            <a:r>
              <a:rPr lang="en-GB" baseline="0" dirty="0" smtClean="0"/>
              <a:t> </a:t>
            </a:r>
          </a:p>
          <a:p>
            <a:pPr eaLnBrk="1" hangingPunct="1">
              <a:spcBef>
                <a:spcPct val="0"/>
              </a:spcBef>
            </a:pPr>
            <a:r>
              <a:rPr lang="en-GB" baseline="0" dirty="0" smtClean="0"/>
              <a:t>Quit Manager</a:t>
            </a:r>
          </a:p>
          <a:p>
            <a:pPr eaLnBrk="1" hangingPunct="1">
              <a:spcBef>
                <a:spcPct val="0"/>
              </a:spcBef>
            </a:pPr>
            <a:r>
              <a:rPr lang="en-GB" baseline="0" dirty="0" smtClean="0"/>
              <a:t>MITS</a:t>
            </a:r>
          </a:p>
          <a:p>
            <a:pPr eaLnBrk="1" hangingPunct="1">
              <a:spcBef>
                <a:spcPct val="0"/>
              </a:spcBef>
            </a:pPr>
            <a:r>
              <a:rPr lang="en-GB" baseline="0" dirty="0" smtClean="0"/>
              <a:t>Describe different approach to MSW to SSW</a:t>
            </a:r>
            <a:endParaRPr lang="en-GB" dirty="0" smtClean="0"/>
          </a:p>
          <a:p>
            <a:pPr eaLnBrk="1" hangingPunct="1">
              <a:spcBef>
                <a:spcPct val="0"/>
              </a:spcBef>
            </a:pPr>
            <a:r>
              <a:rPr lang="en-GB" dirty="0" smtClean="0"/>
              <a:t>Women seen in own homes</a:t>
            </a:r>
            <a:r>
              <a:rPr lang="en-GB" baseline="0" dirty="0" smtClean="0"/>
              <a:t> e</a:t>
            </a:r>
            <a:r>
              <a:rPr lang="en-GB" dirty="0" smtClean="0"/>
              <a:t>tc</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7BA519-9145-4D98-A4DF-2C8E6B66F8FF}" type="slidenum">
              <a:rPr lang="en-GB" smtClean="0"/>
              <a:pPr fontAlgn="base">
                <a:spcBef>
                  <a:spcPct val="0"/>
                </a:spcBef>
                <a:spcAft>
                  <a:spcPct val="0"/>
                </a:spcAft>
                <a:defRPr/>
              </a:pPr>
              <a:t>14</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Notes – also differentiate</a:t>
            </a:r>
            <a:r>
              <a:rPr lang="en-GB" baseline="0" dirty="0" smtClean="0"/>
              <a:t> between SSW &amp; MSW approach</a:t>
            </a:r>
            <a:endParaRPr lang="en-GB" dirty="0"/>
          </a:p>
        </p:txBody>
      </p:sp>
      <p:sp>
        <p:nvSpPr>
          <p:cNvPr id="4" name="Slide Number Placeholder 3"/>
          <p:cNvSpPr>
            <a:spLocks noGrp="1"/>
          </p:cNvSpPr>
          <p:nvPr>
            <p:ph type="sldNum" sz="quarter" idx="10"/>
          </p:nvPr>
        </p:nvSpPr>
        <p:spPr/>
        <p:txBody>
          <a:bodyPr/>
          <a:lstStyle/>
          <a:p>
            <a:pPr>
              <a:defRPr/>
            </a:pPr>
            <a:fld id="{6E8111E9-35A5-4468-A619-466E5FF9169C}" type="slidenum">
              <a:rPr lang="en-GB" smtClean="0"/>
              <a:pPr>
                <a:defRPr/>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13A62429-C771-4504-BA8F-ED32C89E26E0}"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1FCEB6DF-12D0-46EE-930D-BE6E2C127BEF}" type="slidenum">
              <a:rPr lang="en-GB"/>
              <a:pPr>
                <a:defRPr/>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016C07EB-FBCD-4269-8895-86C13ECB9D98}"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92199678-562F-4373-B7C2-70D4FEC9E6CC}"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A80C30CE-6B4B-4DEB-9288-7F08C9DD31C4}"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306688E0-B3C3-499C-9415-A35AB3C1CD26}" type="slidenum">
              <a:rPr lang="en-GB"/>
              <a:pPr>
                <a:defRPr/>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B9940479-1A05-4119-B60A-2FC753126375}"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55D5E2AE-A96F-495B-92EC-2902F9003474}"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598D30FB-A00D-4B5D-9A6B-E0701B213D42}" type="slidenum">
              <a:rPr lang="en-GB"/>
              <a:pPr>
                <a:defRPr/>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DE842D1B-E3E1-4863-8DAC-145D52B7A2BA}" type="slidenum">
              <a:rPr lang="en-GB"/>
              <a:pPr>
                <a:defRPr/>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643E571D-5D2E-412D-8BF6-383641B5C36D}"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backgound"/>
          <p:cNvPicPr>
            <a:picLocks noChangeAspect="1" noChangeArrowheads="1"/>
          </p:cNvPicPr>
          <p:nvPr userDrawn="1"/>
        </p:nvPicPr>
        <p:blipFill>
          <a:blip r:embed="rId13" cstate="print">
            <a:lum bright="30000"/>
          </a:blip>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GB"/>
          </a:p>
        </p:txBody>
      </p:sp>
      <p:sp>
        <p:nvSpPr>
          <p:cNvPr id="1030" name="Rectangle 6"/>
          <p:cNvSpPr>
            <a:spLocks noGrp="1" noChangeArrowheads="1"/>
          </p:cNvSpPr>
          <p:nvPr>
            <p:ph type="sldNum" sz="quarter" idx="4"/>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smtClean="0"/>
            </a:lvl1pPr>
          </a:lstStyle>
          <a:p>
            <a:pPr>
              <a:defRPr/>
            </a:pPr>
            <a:fld id="{2A955904-D2A9-4B85-B738-4568BB494E0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Verdana" pitchFamily="34" charset="0"/>
        </a:defRPr>
      </a:lvl2pPr>
      <a:lvl3pPr algn="ctr" rtl="0" eaLnBrk="0" fontAlgn="base" hangingPunct="0">
        <a:spcBef>
          <a:spcPct val="0"/>
        </a:spcBef>
        <a:spcAft>
          <a:spcPct val="0"/>
        </a:spcAft>
        <a:defRPr sz="4000" b="1">
          <a:solidFill>
            <a:schemeClr val="tx2"/>
          </a:solidFill>
          <a:latin typeface="Verdana" pitchFamily="34" charset="0"/>
        </a:defRPr>
      </a:lvl3pPr>
      <a:lvl4pPr algn="ctr" rtl="0" eaLnBrk="0" fontAlgn="base" hangingPunct="0">
        <a:spcBef>
          <a:spcPct val="0"/>
        </a:spcBef>
        <a:spcAft>
          <a:spcPct val="0"/>
        </a:spcAft>
        <a:defRPr sz="4000" b="1">
          <a:solidFill>
            <a:schemeClr val="tx2"/>
          </a:solidFill>
          <a:latin typeface="Verdana" pitchFamily="34" charset="0"/>
        </a:defRPr>
      </a:lvl4pPr>
      <a:lvl5pPr algn="ctr" rtl="0" eaLnBrk="0" fontAlgn="base" hangingPunct="0">
        <a:spcBef>
          <a:spcPct val="0"/>
        </a:spcBef>
        <a:spcAft>
          <a:spcPct val="0"/>
        </a:spcAft>
        <a:defRPr sz="4000" b="1">
          <a:solidFill>
            <a:schemeClr val="tx2"/>
          </a:solidFill>
          <a:latin typeface="Verdana" pitchFamily="34" charset="0"/>
        </a:defRPr>
      </a:lvl5pPr>
      <a:lvl6pPr marL="457200" algn="ctr" rtl="0" fontAlgn="base">
        <a:spcBef>
          <a:spcPct val="0"/>
        </a:spcBef>
        <a:spcAft>
          <a:spcPct val="0"/>
        </a:spcAft>
        <a:defRPr sz="4000" b="1">
          <a:solidFill>
            <a:schemeClr val="tx2"/>
          </a:solidFill>
          <a:latin typeface="Verdana" pitchFamily="34" charset="0"/>
        </a:defRPr>
      </a:lvl6pPr>
      <a:lvl7pPr marL="914400" algn="ctr" rtl="0" fontAlgn="base">
        <a:spcBef>
          <a:spcPct val="0"/>
        </a:spcBef>
        <a:spcAft>
          <a:spcPct val="0"/>
        </a:spcAft>
        <a:defRPr sz="4000" b="1">
          <a:solidFill>
            <a:schemeClr val="tx2"/>
          </a:solidFill>
          <a:latin typeface="Verdana" pitchFamily="34" charset="0"/>
        </a:defRPr>
      </a:lvl7pPr>
      <a:lvl8pPr marL="1371600" algn="ctr" rtl="0" fontAlgn="base">
        <a:spcBef>
          <a:spcPct val="0"/>
        </a:spcBef>
        <a:spcAft>
          <a:spcPct val="0"/>
        </a:spcAft>
        <a:defRPr sz="4000" b="1">
          <a:solidFill>
            <a:schemeClr val="tx2"/>
          </a:solidFill>
          <a:latin typeface="Verdana" pitchFamily="34" charset="0"/>
        </a:defRPr>
      </a:lvl8pPr>
      <a:lvl9pPr marL="1828800" algn="ctr" rtl="0" fontAlgn="base">
        <a:spcBef>
          <a:spcPct val="0"/>
        </a:spcBef>
        <a:spcAft>
          <a:spcPct val="0"/>
        </a:spcAft>
        <a:defRPr sz="40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800">
          <a:solidFill>
            <a:schemeClr val="accent2"/>
          </a:solidFill>
          <a:latin typeface="+mn-lt"/>
        </a:defRPr>
      </a:lvl3pPr>
      <a:lvl4pPr marL="1600200" indent="-228600" algn="l" rtl="0" eaLnBrk="0" fontAlgn="base" hangingPunct="0">
        <a:spcBef>
          <a:spcPct val="20000"/>
        </a:spcBef>
        <a:spcAft>
          <a:spcPct val="0"/>
        </a:spcAft>
        <a:buChar char="–"/>
        <a:defRPr sz="2800">
          <a:solidFill>
            <a:schemeClr val="accent2"/>
          </a:solidFill>
          <a:latin typeface="+mn-lt"/>
        </a:defRPr>
      </a:lvl4pPr>
      <a:lvl5pPr marL="2057400" indent="-228600" algn="l" rtl="0" eaLnBrk="0" fontAlgn="base" hangingPunct="0">
        <a:spcBef>
          <a:spcPct val="20000"/>
        </a:spcBef>
        <a:spcAft>
          <a:spcPct val="0"/>
        </a:spcAft>
        <a:buChar char="»"/>
        <a:defRPr sz="2800">
          <a:solidFill>
            <a:schemeClr val="accent2"/>
          </a:solidFill>
          <a:latin typeface="+mn-lt"/>
        </a:defRPr>
      </a:lvl5pPr>
      <a:lvl6pPr marL="2514600" indent="-228600" algn="l" rtl="0" fontAlgn="base">
        <a:spcBef>
          <a:spcPct val="20000"/>
        </a:spcBef>
        <a:spcAft>
          <a:spcPct val="0"/>
        </a:spcAft>
        <a:buChar char="»"/>
        <a:defRPr sz="2800">
          <a:solidFill>
            <a:schemeClr val="accent2"/>
          </a:solidFill>
          <a:latin typeface="+mn-lt"/>
        </a:defRPr>
      </a:lvl6pPr>
      <a:lvl7pPr marL="2971800" indent="-228600" algn="l" rtl="0" fontAlgn="base">
        <a:spcBef>
          <a:spcPct val="20000"/>
        </a:spcBef>
        <a:spcAft>
          <a:spcPct val="0"/>
        </a:spcAft>
        <a:buChar char="»"/>
        <a:defRPr sz="2800">
          <a:solidFill>
            <a:schemeClr val="accent2"/>
          </a:solidFill>
          <a:latin typeface="+mn-lt"/>
        </a:defRPr>
      </a:lvl7pPr>
      <a:lvl8pPr marL="3429000" indent="-228600" algn="l" rtl="0" fontAlgn="base">
        <a:spcBef>
          <a:spcPct val="20000"/>
        </a:spcBef>
        <a:spcAft>
          <a:spcPct val="0"/>
        </a:spcAft>
        <a:buChar char="»"/>
        <a:defRPr sz="2800">
          <a:solidFill>
            <a:schemeClr val="accent2"/>
          </a:solidFill>
          <a:latin typeface="+mn-lt"/>
        </a:defRPr>
      </a:lvl8pPr>
      <a:lvl9pPr marL="3886200" indent="-228600" algn="l" rtl="0" fontAlgn="base">
        <a:spcBef>
          <a:spcPct val="20000"/>
        </a:spcBef>
        <a:spcAft>
          <a:spcPct val="0"/>
        </a:spcAft>
        <a:buChar char="»"/>
        <a:defRPr sz="28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ph.co.nz/Files/InvestingInPublicHealth.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howis.wales.nhs.uk/sitesplus/922/page/59471"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ckgound"/>
          <p:cNvPicPr>
            <a:picLocks noChangeAspect="1" noChangeArrowheads="1"/>
          </p:cNvPicPr>
          <p:nvPr/>
        </p:nvPicPr>
        <p:blipFill>
          <a:blip r:embed="rId3" cstate="print"/>
          <a:srcRect/>
          <a:stretch>
            <a:fillRect/>
          </a:stretch>
        </p:blipFill>
        <p:spPr bwMode="auto">
          <a:xfrm>
            <a:off x="-785850" y="19942"/>
            <a:ext cx="10333038" cy="7729538"/>
          </a:xfrm>
          <a:prstGeom prst="rect">
            <a:avLst/>
          </a:prstGeom>
          <a:noFill/>
          <a:ln w="9525">
            <a:noFill/>
            <a:miter lim="800000"/>
            <a:headEnd/>
            <a:tailEnd/>
          </a:ln>
        </p:spPr>
      </p:pic>
      <p:sp>
        <p:nvSpPr>
          <p:cNvPr id="39939" name="Text Box 3"/>
          <p:cNvSpPr txBox="1">
            <a:spLocks noChangeArrowheads="1"/>
          </p:cNvSpPr>
          <p:nvPr/>
        </p:nvSpPr>
        <p:spPr bwMode="auto">
          <a:xfrm>
            <a:off x="4356100" y="1052513"/>
            <a:ext cx="4176713" cy="914400"/>
          </a:xfrm>
          <a:prstGeom prst="rect">
            <a:avLst/>
          </a:prstGeom>
          <a:noFill/>
          <a:ln w="9525">
            <a:noFill/>
            <a:miter lim="800000"/>
            <a:headEnd/>
            <a:tailEnd/>
          </a:ln>
        </p:spPr>
        <p:txBody>
          <a:bodyPr>
            <a:spAutoFit/>
          </a:bodyPr>
          <a:lstStyle/>
          <a:p>
            <a:pPr>
              <a:spcBef>
                <a:spcPct val="50000"/>
              </a:spcBef>
            </a:pPr>
            <a:endParaRPr lang="en-US" sz="5400">
              <a:latin typeface="Tahoma" charset="0"/>
            </a:endParaRPr>
          </a:p>
        </p:txBody>
      </p:sp>
      <p:pic>
        <p:nvPicPr>
          <p:cNvPr id="2052" name="Picture 13" descr="CWM taf LHB"/>
          <p:cNvPicPr>
            <a:picLocks noChangeAspect="1" noChangeArrowheads="1"/>
          </p:cNvPicPr>
          <p:nvPr/>
        </p:nvPicPr>
        <p:blipFill>
          <a:blip r:embed="rId4" cstate="print"/>
          <a:srcRect/>
          <a:stretch>
            <a:fillRect/>
          </a:stretch>
        </p:blipFill>
        <p:spPr bwMode="auto">
          <a:xfrm>
            <a:off x="-108520" y="5589240"/>
            <a:ext cx="2670168" cy="750696"/>
          </a:xfrm>
          <a:prstGeom prst="rect">
            <a:avLst/>
          </a:prstGeom>
          <a:noFill/>
          <a:ln w="9525">
            <a:noFill/>
            <a:miter lim="800000"/>
            <a:headEnd/>
            <a:tailEnd/>
          </a:ln>
        </p:spPr>
      </p:pic>
      <p:sp>
        <p:nvSpPr>
          <p:cNvPr id="2053" name="Rectangle 6"/>
          <p:cNvSpPr>
            <a:spLocks noGrp="1" noChangeArrowheads="1"/>
          </p:cNvSpPr>
          <p:nvPr>
            <p:ph type="ctrTitle"/>
          </p:nvPr>
        </p:nvSpPr>
        <p:spPr>
          <a:xfrm>
            <a:off x="-468560" y="2060848"/>
            <a:ext cx="9612560" cy="1470025"/>
          </a:xfrm>
        </p:spPr>
        <p:txBody>
          <a:bodyPr/>
          <a:lstStyle/>
          <a:p>
            <a:pPr algn="r" eaLnBrk="1" hangingPunct="1"/>
            <a:r>
              <a:rPr lang="en-US" sz="5400" dirty="0" smtClean="0"/>
              <a:t/>
            </a:r>
            <a:br>
              <a:rPr lang="en-US" sz="5400" dirty="0" smtClean="0"/>
            </a:br>
            <a:r>
              <a:rPr lang="en-US" sz="5400" dirty="0" smtClean="0"/>
              <a:t>Research on Maternal Health Improvement:</a:t>
            </a:r>
            <a:br>
              <a:rPr lang="en-US" sz="5400" dirty="0" smtClean="0"/>
            </a:br>
            <a:r>
              <a:rPr lang="en-US" sz="5400" dirty="0" smtClean="0"/>
              <a:t>reducing rates of low birth weight babies </a:t>
            </a:r>
            <a:r>
              <a:rPr lang="en-US" sz="2800" dirty="0" smtClean="0"/>
              <a:t/>
            </a:r>
            <a:br>
              <a:rPr lang="en-US" sz="2800" dirty="0" smtClean="0"/>
            </a:br>
            <a:r>
              <a:rPr lang="en-US" sz="2800" dirty="0" smtClean="0"/>
              <a:t/>
            </a:r>
            <a:br>
              <a:rPr lang="en-US" sz="2800" dirty="0" smtClean="0"/>
            </a:br>
            <a:r>
              <a:rPr lang="en-US" sz="3200" dirty="0" smtClean="0"/>
              <a:t>Angela Jones</a:t>
            </a:r>
            <a:br>
              <a:rPr lang="en-US" sz="3200" dirty="0" smtClean="0"/>
            </a:br>
            <a:r>
              <a:rPr lang="en-US" sz="3200" dirty="0" smtClean="0"/>
              <a:t>Consultant in Public Health</a:t>
            </a:r>
            <a:endParaRPr lang="en-US" sz="4400" dirty="0" smtClean="0"/>
          </a:p>
        </p:txBody>
      </p:sp>
      <p:pic>
        <p:nvPicPr>
          <p:cNvPr id="7" name="Picture 6" descr="Compressed Public Health Wales logo"/>
          <p:cNvPicPr/>
          <p:nvPr/>
        </p:nvPicPr>
        <p:blipFill>
          <a:blip r:embed="rId5" cstate="print"/>
          <a:srcRect/>
          <a:stretch>
            <a:fillRect/>
          </a:stretch>
        </p:blipFill>
        <p:spPr bwMode="auto">
          <a:xfrm>
            <a:off x="5796136" y="5585419"/>
            <a:ext cx="2786082" cy="72390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9939"/>
                                        </p:tgtEl>
                                        <p:attrNameLst>
                                          <p:attrName>style.visibility</p:attrName>
                                        </p:attrNameLst>
                                      </p:cBhvr>
                                      <p:to>
                                        <p:strVal val="visible"/>
                                      </p:to>
                                    </p:set>
                                    <p:animEffect transition="in" filter="blinds(horizontal)">
                                      <p:cBhvr>
                                        <p:cTn id="7"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Models for Access to Maternal Smoking Cessation Support (MAMSS)</a:t>
            </a:r>
            <a:endParaRPr lang="en-GB" dirty="0"/>
          </a:p>
        </p:txBody>
      </p:sp>
      <p:sp>
        <p:nvSpPr>
          <p:cNvPr id="3" name="Content Placeholder 2"/>
          <p:cNvSpPr>
            <a:spLocks noGrp="1"/>
          </p:cNvSpPr>
          <p:nvPr>
            <p:ph idx="1"/>
          </p:nvPr>
        </p:nvSpPr>
        <p:spPr>
          <a:xfrm>
            <a:off x="323528" y="2244005"/>
            <a:ext cx="8363272" cy="4785395"/>
          </a:xfrm>
        </p:spPr>
        <p:txBody>
          <a:bodyPr/>
          <a:lstStyle/>
          <a:p>
            <a:pPr>
              <a:buNone/>
            </a:pPr>
            <a:r>
              <a:rPr lang="en-GB" dirty="0" smtClean="0"/>
              <a:t>Combined Project Team – Public Health Wales  and Health Board colleagues</a:t>
            </a:r>
          </a:p>
          <a:p>
            <a:r>
              <a:rPr lang="en-GB" dirty="0" smtClean="0"/>
              <a:t>Cwm Taf – research approach</a:t>
            </a:r>
          </a:p>
          <a:p>
            <a:r>
              <a:rPr lang="en-GB" dirty="0" smtClean="0"/>
              <a:t>Other Health Boards – service evaluation approach:</a:t>
            </a:r>
          </a:p>
          <a:p>
            <a:pPr lvl="1"/>
            <a:r>
              <a:rPr lang="en-GB" dirty="0" err="1" smtClean="0"/>
              <a:t>Betsi</a:t>
            </a:r>
            <a:r>
              <a:rPr lang="en-GB" dirty="0" smtClean="0"/>
              <a:t> </a:t>
            </a:r>
            <a:r>
              <a:rPr lang="en-GB" dirty="0" err="1" smtClean="0"/>
              <a:t>Cadwallader</a:t>
            </a:r>
            <a:endParaRPr lang="en-GB" dirty="0" smtClean="0"/>
          </a:p>
          <a:p>
            <a:pPr lvl="1"/>
            <a:r>
              <a:rPr lang="en-GB" dirty="0" smtClean="0"/>
              <a:t>Aneurin Bevan</a:t>
            </a:r>
          </a:p>
          <a:p>
            <a:pPr lvl="1"/>
            <a:r>
              <a:rPr lang="en-GB" dirty="0" err="1" smtClean="0"/>
              <a:t>Abertawe</a:t>
            </a:r>
            <a:r>
              <a:rPr lang="en-GB" dirty="0" smtClean="0"/>
              <a:t> Bro </a:t>
            </a:r>
            <a:r>
              <a:rPr lang="en-GB" dirty="0" err="1" smtClean="0"/>
              <a:t>Morgannwg</a:t>
            </a:r>
            <a:endParaRPr lang="en-GB" dirty="0" smtClean="0"/>
          </a:p>
          <a:p>
            <a:pPr lvl="1"/>
            <a:endParaRPr lang="en-GB" dirty="0"/>
          </a:p>
        </p:txBody>
      </p:sp>
      <p:sp>
        <p:nvSpPr>
          <p:cNvPr id="4" name="Slide Number Placeholder 3"/>
          <p:cNvSpPr>
            <a:spLocks noGrp="1"/>
          </p:cNvSpPr>
          <p:nvPr>
            <p:ph type="sldNum" sz="quarter" idx="11"/>
          </p:nvPr>
        </p:nvSpPr>
        <p:spPr/>
        <p:txBody>
          <a:bodyPr/>
          <a:lstStyle/>
          <a:p>
            <a:pPr>
              <a:defRPr/>
            </a:pPr>
            <a:fld id="{92199678-562F-4373-B7C2-70D4FEC9E6CC}" type="slidenum">
              <a:rPr lang="en-GB" smtClean="0"/>
              <a:pPr>
                <a:defRPr/>
              </a:pPr>
              <a:t>10</a:t>
            </a:fld>
            <a:endParaRPr lang="en-GB"/>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14282" y="785794"/>
          <a:ext cx="8572560" cy="4836160"/>
        </p:xfrm>
        <a:graphic>
          <a:graphicData uri="http://schemas.openxmlformats.org/drawingml/2006/table">
            <a:tbl>
              <a:tblPr firstRow="1" bandRow="1">
                <a:tableStyleId>{5C22544A-7EE6-4342-B048-85BDC9FD1C3A}</a:tableStyleId>
              </a:tblPr>
              <a:tblGrid>
                <a:gridCol w="6357982"/>
                <a:gridCol w="2214578"/>
              </a:tblGrid>
              <a:tr h="370840">
                <a:tc>
                  <a:txBody>
                    <a:bodyPr/>
                    <a:lstStyle/>
                    <a:p>
                      <a:r>
                        <a:rPr lang="en-GB" sz="2400" dirty="0" smtClean="0">
                          <a:solidFill>
                            <a:schemeClr val="tx1"/>
                          </a:solidFill>
                        </a:rPr>
                        <a:t>Outcomes associated with cigarette smoking during pregnancy</a:t>
                      </a:r>
                      <a:endParaRPr lang="en-GB" sz="2400" dirty="0">
                        <a:solidFill>
                          <a:schemeClr val="tx1"/>
                        </a:solidFill>
                      </a:endParaRPr>
                    </a:p>
                  </a:txBody>
                  <a:tcPr/>
                </a:tc>
                <a:tc>
                  <a:txBody>
                    <a:bodyPr/>
                    <a:lstStyle/>
                    <a:p>
                      <a:r>
                        <a:rPr lang="en-GB" sz="1800" dirty="0" smtClean="0">
                          <a:solidFill>
                            <a:schemeClr val="tx1"/>
                          </a:solidFill>
                        </a:rPr>
                        <a:t>Population attributable risk</a:t>
                      </a:r>
                    </a:p>
                    <a:p>
                      <a:endParaRPr lang="en-GB" sz="1400" dirty="0">
                        <a:solidFill>
                          <a:schemeClr val="tx1"/>
                        </a:solidFill>
                      </a:endParaRPr>
                    </a:p>
                  </a:txBody>
                  <a:tcPr/>
                </a:tc>
              </a:tr>
              <a:tr h="370840">
                <a:tc>
                  <a:txBody>
                    <a:bodyPr/>
                    <a:lstStyle/>
                    <a:p>
                      <a:r>
                        <a:rPr lang="en-GB" b="1" dirty="0" smtClean="0"/>
                        <a:t>Ectopic pregnancy</a:t>
                      </a:r>
                      <a:endParaRPr lang="en-GB" b="1" dirty="0"/>
                    </a:p>
                  </a:txBody>
                  <a:tcPr/>
                </a:tc>
                <a:tc>
                  <a:txBody>
                    <a:bodyPr/>
                    <a:lstStyle/>
                    <a:p>
                      <a:r>
                        <a:rPr lang="en-GB" b="1" dirty="0" smtClean="0"/>
                        <a:t>8%</a:t>
                      </a:r>
                      <a:endParaRPr lang="en-GB" b="1" dirty="0"/>
                    </a:p>
                  </a:txBody>
                  <a:tcPr/>
                </a:tc>
              </a:tr>
              <a:tr h="370840">
                <a:tc>
                  <a:txBody>
                    <a:bodyPr/>
                    <a:lstStyle/>
                    <a:p>
                      <a:r>
                        <a:rPr lang="en-GB" b="1" dirty="0" smtClean="0"/>
                        <a:t>Placenta </a:t>
                      </a:r>
                      <a:r>
                        <a:rPr lang="en-GB" b="1" dirty="0" err="1" smtClean="0"/>
                        <a:t>praevia</a:t>
                      </a:r>
                      <a:endParaRPr lang="en-GB" b="1" dirty="0"/>
                    </a:p>
                  </a:txBody>
                  <a:tcPr/>
                </a:tc>
                <a:tc>
                  <a:txBody>
                    <a:bodyPr/>
                    <a:lstStyle/>
                    <a:p>
                      <a:r>
                        <a:rPr lang="en-GB" b="1" dirty="0" smtClean="0"/>
                        <a:t>14%</a:t>
                      </a:r>
                      <a:endParaRPr lang="en-GB" b="1" dirty="0"/>
                    </a:p>
                  </a:txBody>
                  <a:tcPr/>
                </a:tc>
              </a:tr>
              <a:tr h="370840">
                <a:tc>
                  <a:txBody>
                    <a:bodyPr/>
                    <a:lstStyle/>
                    <a:p>
                      <a:r>
                        <a:rPr lang="en-GB" b="1" dirty="0" smtClean="0"/>
                        <a:t>Placental abruption</a:t>
                      </a:r>
                      <a:endParaRPr lang="en-GB" b="1" dirty="0"/>
                    </a:p>
                  </a:txBody>
                  <a:tcPr/>
                </a:tc>
                <a:tc>
                  <a:txBody>
                    <a:bodyPr/>
                    <a:lstStyle/>
                    <a:p>
                      <a:r>
                        <a:rPr lang="en-GB" b="1" dirty="0" smtClean="0"/>
                        <a:t>13%</a:t>
                      </a:r>
                      <a:endParaRPr lang="en-GB" b="1" dirty="0"/>
                    </a:p>
                  </a:txBody>
                  <a:tcPr/>
                </a:tc>
              </a:tr>
              <a:tr h="370840">
                <a:tc>
                  <a:txBody>
                    <a:bodyPr/>
                    <a:lstStyle/>
                    <a:p>
                      <a:r>
                        <a:rPr lang="en-GB" b="1" dirty="0" smtClean="0"/>
                        <a:t>Premature rupture of membranes</a:t>
                      </a:r>
                      <a:endParaRPr lang="en-GB" b="1" dirty="0"/>
                    </a:p>
                  </a:txBody>
                  <a:tcPr/>
                </a:tc>
                <a:tc>
                  <a:txBody>
                    <a:bodyPr/>
                    <a:lstStyle/>
                    <a:p>
                      <a:r>
                        <a:rPr lang="en-GB" b="1" dirty="0" smtClean="0"/>
                        <a:t>11%</a:t>
                      </a:r>
                      <a:endParaRPr lang="en-GB" b="1" dirty="0"/>
                    </a:p>
                  </a:txBody>
                  <a:tcPr/>
                </a:tc>
              </a:tr>
              <a:tr h="370840">
                <a:tc>
                  <a:txBody>
                    <a:bodyPr/>
                    <a:lstStyle/>
                    <a:p>
                      <a:r>
                        <a:rPr lang="en-GB" b="1" dirty="0" smtClean="0"/>
                        <a:t>Preterm birth </a:t>
                      </a:r>
                      <a:endParaRPr lang="en-GB" b="1" dirty="0"/>
                    </a:p>
                  </a:txBody>
                  <a:tcPr/>
                </a:tc>
                <a:tc>
                  <a:txBody>
                    <a:bodyPr/>
                    <a:lstStyle/>
                    <a:p>
                      <a:r>
                        <a:rPr lang="en-GB" b="1" dirty="0" smtClean="0"/>
                        <a:t>13%</a:t>
                      </a:r>
                      <a:endParaRPr lang="en-GB" b="1" dirty="0"/>
                    </a:p>
                  </a:txBody>
                  <a:tcPr/>
                </a:tc>
              </a:tr>
              <a:tr h="370840">
                <a:tc>
                  <a:txBody>
                    <a:bodyPr/>
                    <a:lstStyle/>
                    <a:p>
                      <a:r>
                        <a:rPr lang="en-GB" b="1" dirty="0" smtClean="0"/>
                        <a:t>Small for gestational age</a:t>
                      </a:r>
                      <a:endParaRPr lang="en-GB" b="1" dirty="0"/>
                    </a:p>
                  </a:txBody>
                  <a:tcPr/>
                </a:tc>
                <a:tc>
                  <a:txBody>
                    <a:bodyPr/>
                    <a:lstStyle/>
                    <a:p>
                      <a:r>
                        <a:rPr lang="en-GB" b="1" dirty="0" smtClean="0"/>
                        <a:t>25%</a:t>
                      </a:r>
                      <a:endParaRPr lang="en-GB" b="1" dirty="0"/>
                    </a:p>
                  </a:txBody>
                  <a:tcPr/>
                </a:tc>
              </a:tr>
              <a:tr h="370840">
                <a:tc>
                  <a:txBody>
                    <a:bodyPr/>
                    <a:lstStyle/>
                    <a:p>
                      <a:r>
                        <a:rPr lang="en-GB" b="1" dirty="0" smtClean="0"/>
                        <a:t>Stillbirth</a:t>
                      </a:r>
                      <a:endParaRPr lang="en-GB" b="1" dirty="0"/>
                    </a:p>
                  </a:txBody>
                  <a:tcPr/>
                </a:tc>
                <a:tc>
                  <a:txBody>
                    <a:bodyPr/>
                    <a:lstStyle/>
                    <a:p>
                      <a:r>
                        <a:rPr lang="en-GB" b="1" dirty="0" smtClean="0"/>
                        <a:t>4-7%</a:t>
                      </a:r>
                      <a:endParaRPr lang="en-GB" b="1" dirty="0"/>
                    </a:p>
                  </a:txBody>
                  <a:tcPr/>
                </a:tc>
              </a:tr>
              <a:tr h="370840">
                <a:tc>
                  <a:txBody>
                    <a:bodyPr/>
                    <a:lstStyle/>
                    <a:p>
                      <a:r>
                        <a:rPr lang="en-GB" b="1" dirty="0" smtClean="0"/>
                        <a:t>Low birth weight</a:t>
                      </a:r>
                      <a:endParaRPr lang="en-GB" b="1" dirty="0"/>
                    </a:p>
                  </a:txBody>
                  <a:tcPr/>
                </a:tc>
                <a:tc>
                  <a:txBody>
                    <a:bodyPr/>
                    <a:lstStyle/>
                    <a:p>
                      <a:r>
                        <a:rPr lang="en-GB" b="1" dirty="0" smtClean="0"/>
                        <a:t>10</a:t>
                      </a:r>
                      <a:r>
                        <a:rPr lang="en-GB" b="1" baseline="0" dirty="0" smtClean="0"/>
                        <a:t>-</a:t>
                      </a:r>
                      <a:r>
                        <a:rPr lang="en-GB" b="1" dirty="0" smtClean="0"/>
                        <a:t>27%</a:t>
                      </a:r>
                      <a:endParaRPr lang="en-GB" b="1" dirty="0"/>
                    </a:p>
                  </a:txBody>
                  <a:tcPr/>
                </a:tc>
              </a:tr>
              <a:tr h="370840">
                <a:tc>
                  <a:txBody>
                    <a:bodyPr/>
                    <a:lstStyle/>
                    <a:p>
                      <a:r>
                        <a:rPr lang="en-GB" b="1" dirty="0" smtClean="0"/>
                        <a:t>Sudden infant death syndrome</a:t>
                      </a:r>
                      <a:endParaRPr lang="en-GB" b="1" dirty="0"/>
                    </a:p>
                  </a:txBody>
                  <a:tcPr/>
                </a:tc>
                <a:tc>
                  <a:txBody>
                    <a:bodyPr/>
                    <a:lstStyle/>
                    <a:p>
                      <a:r>
                        <a:rPr lang="en-GB" b="1" dirty="0" smtClean="0"/>
                        <a:t>26%</a:t>
                      </a:r>
                      <a:endParaRPr lang="en-GB" b="1" dirty="0"/>
                    </a:p>
                  </a:txBody>
                  <a:tcPr/>
                </a:tc>
              </a:tr>
              <a:tr h="370840">
                <a:tc>
                  <a:txBody>
                    <a:bodyPr/>
                    <a:lstStyle/>
                    <a:p>
                      <a:r>
                        <a:rPr lang="en-GB" b="1" dirty="0" smtClean="0"/>
                        <a:t>Respiratory distress</a:t>
                      </a:r>
                      <a:endParaRPr lang="en-GB" b="1" dirty="0"/>
                    </a:p>
                  </a:txBody>
                  <a:tcPr/>
                </a:tc>
                <a:tc>
                  <a:txBody>
                    <a:bodyPr/>
                    <a:lstStyle/>
                    <a:p>
                      <a:r>
                        <a:rPr lang="en-GB" b="1" dirty="0" smtClean="0"/>
                        <a:t>10%</a:t>
                      </a:r>
                      <a:endParaRPr lang="en-GB" b="1" dirty="0"/>
                    </a:p>
                  </a:txBody>
                  <a:tcPr/>
                </a:tc>
              </a:tr>
            </a:tbl>
          </a:graphicData>
        </a:graphic>
      </p:graphicFrame>
      <p:sp>
        <p:nvSpPr>
          <p:cNvPr id="7" name="Rectangle 6"/>
          <p:cNvSpPr/>
          <p:nvPr/>
        </p:nvSpPr>
        <p:spPr>
          <a:xfrm>
            <a:off x="5500694" y="5643578"/>
            <a:ext cx="3291286" cy="369332"/>
          </a:xfrm>
          <a:prstGeom prst="rect">
            <a:avLst/>
          </a:prstGeom>
        </p:spPr>
        <p:txBody>
          <a:bodyPr wrap="none">
            <a:spAutoFit/>
          </a:bodyPr>
          <a:lstStyle/>
          <a:p>
            <a:r>
              <a:rPr lang="fr-FR" dirty="0" smtClean="0">
                <a:latin typeface="+mn-lt"/>
              </a:rPr>
              <a:t>Source: Jones et al (2012)</a:t>
            </a:r>
            <a:endParaRPr lang="en-GB" dirty="0">
              <a:latin typeface="+mn-lt"/>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24"/>
            <a:ext cx="8229600" cy="1143000"/>
          </a:xfrm>
        </p:spPr>
        <p:txBody>
          <a:bodyPr/>
          <a:lstStyle/>
          <a:p>
            <a:pPr eaLnBrk="1" hangingPunct="1"/>
            <a:r>
              <a:rPr lang="en-US" dirty="0" smtClean="0"/>
              <a:t>Research approach</a:t>
            </a:r>
          </a:p>
        </p:txBody>
      </p:sp>
      <p:sp>
        <p:nvSpPr>
          <p:cNvPr id="4100" name="Rectangle 3"/>
          <p:cNvSpPr>
            <a:spLocks noGrp="1" noChangeArrowheads="1"/>
          </p:cNvSpPr>
          <p:nvPr>
            <p:ph type="body" idx="1"/>
          </p:nvPr>
        </p:nvSpPr>
        <p:spPr>
          <a:xfrm>
            <a:off x="457200" y="1071546"/>
            <a:ext cx="8229600" cy="4525963"/>
          </a:xfrm>
        </p:spPr>
        <p:txBody>
          <a:bodyPr/>
          <a:lstStyle/>
          <a:p>
            <a:pPr eaLnBrk="1" hangingPunct="1"/>
            <a:r>
              <a:rPr lang="en-US" dirty="0" smtClean="0"/>
              <a:t>How can smoking cessation support be optimally delivered to pregnant smokers?</a:t>
            </a:r>
          </a:p>
          <a:p>
            <a:pPr eaLnBrk="1" hangingPunct="1">
              <a:buNone/>
            </a:pPr>
            <a:endParaRPr lang="en-US" sz="1000" dirty="0" smtClean="0"/>
          </a:p>
          <a:p>
            <a:pPr eaLnBrk="1" hangingPunct="1"/>
            <a:r>
              <a:rPr lang="en-GB" kern="1200" dirty="0" smtClean="0"/>
              <a:t>NICE guidance (PH26, June 2010) </a:t>
            </a:r>
          </a:p>
          <a:p>
            <a:pPr eaLnBrk="1" hangingPunct="1">
              <a:buNone/>
            </a:pPr>
            <a:endParaRPr lang="en-US" sz="1000" dirty="0" smtClean="0"/>
          </a:p>
          <a:p>
            <a:pPr eaLnBrk="1" hangingPunct="1"/>
            <a:r>
              <a:rPr lang="en-US" dirty="0" smtClean="0"/>
              <a:t>Pathway to Portfolio study</a:t>
            </a:r>
          </a:p>
          <a:p>
            <a:pPr lvl="1" eaLnBrk="1" hangingPunct="1"/>
            <a:r>
              <a:rPr lang="en-GB" sz="2400" dirty="0" smtClean="0"/>
              <a:t>Sponsored and funded by Cwm Taf R&amp;D Department</a:t>
            </a:r>
          </a:p>
          <a:p>
            <a:pPr lvl="1" eaLnBrk="1" hangingPunct="1"/>
            <a:r>
              <a:rPr lang="en-US" sz="2400" dirty="0" smtClean="0"/>
              <a:t>9 month research project</a:t>
            </a:r>
          </a:p>
          <a:p>
            <a:pPr lvl="1" eaLnBrk="1" hangingPunct="1">
              <a:buNone/>
            </a:pPr>
            <a:endParaRPr lang="en-US" sz="1000" dirty="0" smtClean="0"/>
          </a:p>
          <a:p>
            <a:pPr eaLnBrk="1" hangingPunct="1"/>
            <a:r>
              <a:rPr lang="en-US" dirty="0" smtClean="0"/>
              <a:t>3 other Health Boards in Wales looked at other models</a:t>
            </a:r>
          </a:p>
          <a:p>
            <a:pPr lvl="1" eaLnBrk="1" hangingPunct="1"/>
            <a:r>
              <a:rPr lang="en-US" sz="2400" dirty="0" smtClean="0"/>
              <a:t>Funded by PHW</a:t>
            </a:r>
          </a:p>
          <a:p>
            <a:pPr lvl="1" eaLnBrk="1" hangingPunct="1"/>
            <a:r>
              <a:rPr lang="en-US" sz="2400" dirty="0" smtClean="0"/>
              <a:t>12 month projects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2910" y="3929066"/>
            <a:ext cx="7772400" cy="1362075"/>
          </a:xfrm>
        </p:spPr>
        <p:txBody>
          <a:bodyPr/>
          <a:lstStyle/>
          <a:p>
            <a:pPr algn="ctr"/>
            <a:r>
              <a:rPr lang="en-GB" dirty="0" smtClean="0"/>
              <a:t>M</a:t>
            </a:r>
            <a:r>
              <a:rPr lang="en-GB" cap="none" dirty="0" smtClean="0"/>
              <a:t>ethod</a:t>
            </a:r>
            <a:endParaRPr lang="en-GB" dirty="0"/>
          </a:p>
        </p:txBody>
      </p:sp>
      <p:pic>
        <p:nvPicPr>
          <p:cNvPr id="6" name="Picture 5"/>
          <p:cNvPicPr>
            <a:picLocks noChangeAspect="1" noChangeArrowheads="1"/>
          </p:cNvPicPr>
          <p:nvPr/>
        </p:nvPicPr>
        <p:blipFill>
          <a:blip r:embed="rId2" cstate="print"/>
          <a:srcRect l="44792" t="47509" r="26562" b="19991"/>
          <a:stretch>
            <a:fillRect/>
          </a:stretch>
        </p:blipFill>
        <p:spPr bwMode="auto">
          <a:xfrm>
            <a:off x="4249329" y="0"/>
            <a:ext cx="4894671" cy="4572008"/>
          </a:xfrm>
          <a:prstGeom prst="teardrop">
            <a:avLst/>
          </a:prstGeom>
          <a:ln>
            <a:noFill/>
          </a:ln>
          <a:effectLst>
            <a:softEdge rad="635000"/>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a:off x="714375" y="500063"/>
            <a:ext cx="7858125" cy="785812"/>
          </a:xfrm>
          <a:prstGeom prst="roundRect">
            <a:avLst>
              <a:gd name="adj" fmla="val 16667"/>
            </a:avLst>
          </a:prstGeom>
          <a:solidFill>
            <a:schemeClr val="accent2">
              <a:lumMod val="20000"/>
              <a:lumOff val="80000"/>
            </a:schemeClr>
          </a:solidFill>
          <a:ln w="9525">
            <a:solidFill>
              <a:srgbClr val="000000"/>
            </a:solidFill>
            <a:round/>
            <a:headEnd/>
            <a:tailEnd/>
          </a:ln>
        </p:spPr>
        <p:txBody>
          <a:bodyPr/>
          <a:lstStyle/>
          <a:p>
            <a:pPr algn="ctr">
              <a:spcAft>
                <a:spcPts val="1000"/>
              </a:spcAft>
              <a:defRPr/>
            </a:pPr>
            <a:r>
              <a:rPr lang="en-GB" sz="1600" dirty="0">
                <a:latin typeface="+mn-lt"/>
              </a:rPr>
              <a:t>Pregnant women are seen by midwives at first maternity booking and subsequent appointments</a:t>
            </a:r>
            <a:r>
              <a:rPr lang="en-GB" sz="1400" dirty="0">
                <a:latin typeface="+mn-lt"/>
              </a:rPr>
              <a:t>.</a:t>
            </a:r>
            <a:endParaRPr lang="en-US" sz="4000" dirty="0">
              <a:latin typeface="Arial" pitchFamily="34" charset="0"/>
            </a:endParaRPr>
          </a:p>
        </p:txBody>
      </p:sp>
      <p:sp>
        <p:nvSpPr>
          <p:cNvPr id="1027" name="AutoShape 3"/>
          <p:cNvSpPr>
            <a:spLocks noChangeArrowheads="1"/>
          </p:cNvSpPr>
          <p:nvPr/>
        </p:nvSpPr>
        <p:spPr bwMode="auto">
          <a:xfrm>
            <a:off x="785813" y="1643063"/>
            <a:ext cx="7786687" cy="2143125"/>
          </a:xfrm>
          <a:prstGeom prst="roundRect">
            <a:avLst>
              <a:gd name="adj" fmla="val 16667"/>
            </a:avLst>
          </a:prstGeom>
          <a:solidFill>
            <a:schemeClr val="accent3">
              <a:lumMod val="20000"/>
              <a:lumOff val="80000"/>
            </a:schemeClr>
          </a:solidFill>
          <a:ln w="9525">
            <a:solidFill>
              <a:srgbClr val="000000"/>
            </a:solidFill>
            <a:round/>
            <a:headEnd/>
            <a:tailEnd/>
          </a:ln>
        </p:spPr>
        <p:txBody>
          <a:bodyPr/>
          <a:lstStyle/>
          <a:p>
            <a:pPr algn="just">
              <a:defRPr/>
            </a:pPr>
            <a:r>
              <a:rPr lang="en-GB" sz="1400" b="1" dirty="0">
                <a:latin typeface="Verdana" pitchFamily="34" charset="0"/>
              </a:rPr>
              <a:t>The midwife </a:t>
            </a:r>
            <a:r>
              <a:rPr lang="en-GB" sz="1400" dirty="0">
                <a:latin typeface="Verdana" pitchFamily="34" charset="0"/>
              </a:rPr>
              <a:t>(following NICE guidelines PH26):</a:t>
            </a:r>
          </a:p>
          <a:p>
            <a:pPr algn="just">
              <a:defRPr/>
            </a:pPr>
            <a:endParaRPr lang="en-GB" sz="1200" dirty="0">
              <a:latin typeface="Verdana" pitchFamily="34" charset="0"/>
            </a:endParaRPr>
          </a:p>
          <a:p>
            <a:pPr algn="just">
              <a:spcAft>
                <a:spcPts val="1000"/>
              </a:spcAft>
              <a:buFont typeface="Arial" pitchFamily="34" charset="0"/>
              <a:buChar char="•"/>
              <a:defRPr/>
            </a:pPr>
            <a:r>
              <a:rPr lang="en-GB" sz="1400" dirty="0">
                <a:latin typeface="Verdana" pitchFamily="34" charset="0"/>
              </a:rPr>
              <a:t>Assesses exposure to tobacco smoke using CO </a:t>
            </a:r>
            <a:r>
              <a:rPr lang="en-GB" sz="1400" dirty="0" smtClean="0">
                <a:latin typeface="Verdana" pitchFamily="34" charset="0"/>
              </a:rPr>
              <a:t>monitor</a:t>
            </a:r>
            <a:endParaRPr lang="en-GB" sz="1400" dirty="0">
              <a:latin typeface="Verdana" pitchFamily="34" charset="0"/>
            </a:endParaRPr>
          </a:p>
          <a:p>
            <a:pPr>
              <a:spcAft>
                <a:spcPts val="1000"/>
              </a:spcAft>
              <a:buFont typeface="Arial" pitchFamily="34" charset="0"/>
              <a:buChar char="•"/>
              <a:defRPr/>
            </a:pPr>
            <a:r>
              <a:rPr lang="en-GB" sz="1400" dirty="0">
                <a:latin typeface="Verdana" pitchFamily="34" charset="0"/>
              </a:rPr>
              <a:t>Discusses the health risks, benefits of stopping                                            smoking and provides </a:t>
            </a:r>
            <a:r>
              <a:rPr lang="en-GB" sz="1400" dirty="0" smtClean="0">
                <a:latin typeface="Verdana" pitchFamily="34" charset="0"/>
              </a:rPr>
              <a:t>information</a:t>
            </a:r>
            <a:endParaRPr lang="en-GB" sz="1400" dirty="0">
              <a:latin typeface="Verdana" pitchFamily="34" charset="0"/>
            </a:endParaRPr>
          </a:p>
          <a:p>
            <a:pPr>
              <a:spcAft>
                <a:spcPts val="1000"/>
              </a:spcAft>
              <a:buFont typeface="Arial" pitchFamily="34" charset="0"/>
              <a:buChar char="•"/>
              <a:defRPr/>
            </a:pPr>
            <a:r>
              <a:rPr lang="en-GB" sz="1400" dirty="0">
                <a:latin typeface="Verdana" pitchFamily="34" charset="0"/>
              </a:rPr>
              <a:t>Refers all pregnant smokers (on opt out basis),                                            with CO reading &gt;7 ppm and those stopped in previous two weeks to NHS Stop Smoking Services. </a:t>
            </a:r>
            <a:endParaRPr lang="en-US" sz="1400" dirty="0">
              <a:latin typeface="Arial" pitchFamily="34" charset="0"/>
            </a:endParaRPr>
          </a:p>
        </p:txBody>
      </p:sp>
      <p:sp>
        <p:nvSpPr>
          <p:cNvPr id="1028" name="Rectangle 4"/>
          <p:cNvSpPr>
            <a:spLocks noChangeArrowheads="1"/>
          </p:cNvSpPr>
          <p:nvPr/>
        </p:nvSpPr>
        <p:spPr bwMode="auto">
          <a:xfrm>
            <a:off x="4929190" y="4143380"/>
            <a:ext cx="3286125" cy="1143000"/>
          </a:xfrm>
          <a:prstGeom prst="rect">
            <a:avLst/>
          </a:prstGeom>
          <a:solidFill>
            <a:schemeClr val="accent2">
              <a:lumMod val="20000"/>
              <a:lumOff val="80000"/>
            </a:schemeClr>
          </a:solidFill>
          <a:ln w="9525">
            <a:solidFill>
              <a:srgbClr val="000000"/>
            </a:solidFill>
            <a:miter lim="800000"/>
            <a:headEnd/>
            <a:tailEnd/>
          </a:ln>
        </p:spPr>
        <p:txBody>
          <a:bodyPr/>
          <a:lstStyle/>
          <a:p>
            <a:pPr algn="ctr">
              <a:defRPr/>
            </a:pPr>
            <a:r>
              <a:rPr lang="en-GB" sz="1400" b="1" dirty="0">
                <a:latin typeface="Verdana" pitchFamily="34" charset="0"/>
              </a:rPr>
              <a:t>Intervention </a:t>
            </a:r>
            <a:r>
              <a:rPr lang="en-GB" sz="1400" b="1" dirty="0" smtClean="0">
                <a:latin typeface="Verdana" pitchFamily="34" charset="0"/>
              </a:rPr>
              <a:t>Area (Rhondda)</a:t>
            </a:r>
            <a:endParaRPr lang="en-GB" sz="1400" b="1" dirty="0">
              <a:latin typeface="Verdana" pitchFamily="34" charset="0"/>
            </a:endParaRPr>
          </a:p>
          <a:p>
            <a:pPr>
              <a:defRPr/>
            </a:pPr>
            <a:endParaRPr lang="en-GB" sz="1050" dirty="0">
              <a:latin typeface="Verdana" pitchFamily="34" charset="0"/>
            </a:endParaRPr>
          </a:p>
          <a:p>
            <a:pPr>
              <a:defRPr/>
            </a:pPr>
            <a:r>
              <a:rPr lang="en-GB" sz="1400" dirty="0">
                <a:latin typeface="Verdana" pitchFamily="34" charset="0"/>
              </a:rPr>
              <a:t>Refer to NHS Smoking Cessation Service (Cwm Taf Maternity Support </a:t>
            </a:r>
            <a:r>
              <a:rPr lang="en-GB" sz="1400" dirty="0" smtClean="0">
                <a:latin typeface="Verdana" pitchFamily="34" charset="0"/>
              </a:rPr>
              <a:t>Worker - MSW)</a:t>
            </a:r>
            <a:endParaRPr lang="en-GB" sz="1400" dirty="0">
              <a:latin typeface="Verdana" pitchFamily="34" charset="0"/>
            </a:endParaRPr>
          </a:p>
          <a:p>
            <a:pPr>
              <a:defRPr/>
            </a:pPr>
            <a:endParaRPr lang="en-US" dirty="0">
              <a:latin typeface="Arial" pitchFamily="34" charset="0"/>
            </a:endParaRPr>
          </a:p>
        </p:txBody>
      </p:sp>
      <p:sp>
        <p:nvSpPr>
          <p:cNvPr id="8" name="Rectangle 4"/>
          <p:cNvSpPr>
            <a:spLocks noChangeArrowheads="1"/>
          </p:cNvSpPr>
          <p:nvPr/>
        </p:nvSpPr>
        <p:spPr bwMode="auto">
          <a:xfrm>
            <a:off x="857224" y="4143380"/>
            <a:ext cx="3357560" cy="1143000"/>
          </a:xfrm>
          <a:prstGeom prst="rect">
            <a:avLst/>
          </a:prstGeom>
          <a:solidFill>
            <a:schemeClr val="accent5">
              <a:lumMod val="20000"/>
              <a:lumOff val="80000"/>
            </a:schemeClr>
          </a:solidFill>
          <a:ln w="9525">
            <a:solidFill>
              <a:srgbClr val="000000"/>
            </a:solidFill>
            <a:miter lim="800000"/>
            <a:headEnd/>
            <a:tailEnd/>
          </a:ln>
        </p:spPr>
        <p:txBody>
          <a:bodyPr/>
          <a:lstStyle/>
          <a:p>
            <a:pPr algn="ctr">
              <a:defRPr/>
            </a:pPr>
            <a:r>
              <a:rPr lang="en-GB" sz="1400" b="1" dirty="0">
                <a:latin typeface="Verdana" pitchFamily="34" charset="0"/>
              </a:rPr>
              <a:t>Usual Care </a:t>
            </a:r>
            <a:r>
              <a:rPr lang="en-GB" sz="1400" b="1" dirty="0" smtClean="0">
                <a:latin typeface="Verdana" pitchFamily="34" charset="0"/>
              </a:rPr>
              <a:t>Area (Merthyr Tydfil)</a:t>
            </a:r>
            <a:endParaRPr lang="en-GB" sz="1400" b="1" dirty="0">
              <a:latin typeface="Verdana" pitchFamily="34" charset="0"/>
            </a:endParaRPr>
          </a:p>
          <a:p>
            <a:pPr>
              <a:defRPr/>
            </a:pPr>
            <a:endParaRPr lang="en-GB" sz="1050" dirty="0">
              <a:latin typeface="Verdana" pitchFamily="34" charset="0"/>
            </a:endParaRPr>
          </a:p>
          <a:p>
            <a:pPr>
              <a:defRPr/>
            </a:pPr>
            <a:r>
              <a:rPr lang="en-GB" sz="1400" dirty="0">
                <a:latin typeface="Verdana" pitchFamily="34" charset="0"/>
              </a:rPr>
              <a:t>Refer to NHS Smoking Cessation Service (Stop Smoking Wales)</a:t>
            </a:r>
          </a:p>
          <a:p>
            <a:pPr>
              <a:defRPr/>
            </a:pPr>
            <a:endParaRPr lang="en-US" dirty="0">
              <a:latin typeface="Arial" pitchFamily="34" charset="0"/>
            </a:endParaRPr>
          </a:p>
        </p:txBody>
      </p:sp>
      <p:sp>
        <p:nvSpPr>
          <p:cNvPr id="9" name="Down Arrow 8"/>
          <p:cNvSpPr/>
          <p:nvPr/>
        </p:nvSpPr>
        <p:spPr>
          <a:xfrm>
            <a:off x="2428875" y="3786188"/>
            <a:ext cx="142875"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Down Arrow 9"/>
          <p:cNvSpPr/>
          <p:nvPr/>
        </p:nvSpPr>
        <p:spPr>
          <a:xfrm>
            <a:off x="6643688" y="3786188"/>
            <a:ext cx="142875"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Down Arrow 10"/>
          <p:cNvSpPr/>
          <p:nvPr/>
        </p:nvSpPr>
        <p:spPr>
          <a:xfrm>
            <a:off x="4357688" y="1285875"/>
            <a:ext cx="142875"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Rectangle 4"/>
          <p:cNvSpPr>
            <a:spLocks noChangeArrowheads="1"/>
          </p:cNvSpPr>
          <p:nvPr/>
        </p:nvSpPr>
        <p:spPr bwMode="auto">
          <a:xfrm>
            <a:off x="1785938" y="5857875"/>
            <a:ext cx="5286375" cy="571500"/>
          </a:xfrm>
          <a:prstGeom prst="rect">
            <a:avLst/>
          </a:prstGeom>
          <a:solidFill>
            <a:schemeClr val="accent6">
              <a:lumMod val="20000"/>
              <a:lumOff val="80000"/>
            </a:schemeClr>
          </a:solidFill>
          <a:ln w="9525">
            <a:solidFill>
              <a:srgbClr val="000000"/>
            </a:solidFill>
            <a:miter lim="800000"/>
            <a:headEnd/>
            <a:tailEnd/>
          </a:ln>
        </p:spPr>
        <p:txBody>
          <a:bodyPr/>
          <a:lstStyle/>
          <a:p>
            <a:pPr algn="ctr">
              <a:defRPr/>
            </a:pPr>
            <a:r>
              <a:rPr lang="en-US" sz="1400" dirty="0">
                <a:latin typeface="Verdana" pitchFamily="34" charset="0"/>
              </a:rPr>
              <a:t>Intense one to one behavioural support </a:t>
            </a:r>
            <a:r>
              <a:rPr lang="en-US" sz="1400" dirty="0" smtClean="0">
                <a:latin typeface="Verdana" pitchFamily="34" charset="0"/>
              </a:rPr>
              <a:t>for </a:t>
            </a:r>
            <a:r>
              <a:rPr lang="en-US" sz="1400" dirty="0">
                <a:latin typeface="Verdana" pitchFamily="34" charset="0"/>
              </a:rPr>
              <a:t>about 6 weeks (plus NRT) from Community Pharmacy</a:t>
            </a:r>
          </a:p>
          <a:p>
            <a:pPr algn="ctr">
              <a:defRPr/>
            </a:pPr>
            <a:endParaRPr lang="en-US" sz="1600" dirty="0">
              <a:latin typeface="Verdana" pitchFamily="34" charset="0"/>
            </a:endParaRPr>
          </a:p>
        </p:txBody>
      </p:sp>
      <p:sp>
        <p:nvSpPr>
          <p:cNvPr id="13" name="Down Arrow 12"/>
          <p:cNvSpPr/>
          <p:nvPr/>
        </p:nvSpPr>
        <p:spPr>
          <a:xfrm>
            <a:off x="2643188" y="5286375"/>
            <a:ext cx="214312"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Down Arrow 13"/>
          <p:cNvSpPr/>
          <p:nvPr/>
        </p:nvSpPr>
        <p:spPr>
          <a:xfrm>
            <a:off x="5929313" y="5286375"/>
            <a:ext cx="214312"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5" name="Picture 3"/>
          <p:cNvPicPr>
            <a:picLocks noChangeAspect="1" noChangeArrowheads="1"/>
          </p:cNvPicPr>
          <p:nvPr/>
        </p:nvPicPr>
        <p:blipFill>
          <a:blip r:embed="rId3" cstate="print"/>
          <a:srcRect l="16666" t="23342" r="53646" b="11657"/>
          <a:stretch>
            <a:fillRect/>
          </a:stretch>
        </p:blipFill>
        <p:spPr bwMode="auto">
          <a:xfrm>
            <a:off x="6643702" y="1428736"/>
            <a:ext cx="1214446" cy="18262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Key elements of intervention</a:t>
            </a:r>
            <a:endParaRPr lang="en-GB" dirty="0"/>
          </a:p>
        </p:txBody>
      </p:sp>
      <p:sp>
        <p:nvSpPr>
          <p:cNvPr id="4" name="Content Placeholder 3"/>
          <p:cNvSpPr>
            <a:spLocks noGrp="1"/>
          </p:cNvSpPr>
          <p:nvPr>
            <p:ph idx="1"/>
          </p:nvPr>
        </p:nvSpPr>
        <p:spPr>
          <a:xfrm>
            <a:off x="457200" y="1711349"/>
            <a:ext cx="8229600" cy="4525963"/>
          </a:xfrm>
        </p:spPr>
        <p:txBody>
          <a:bodyPr/>
          <a:lstStyle/>
          <a:p>
            <a:r>
              <a:rPr lang="en-GB" sz="3000" dirty="0" smtClean="0"/>
              <a:t>MSW 1WTE and 0.1WTE Midwife supervising </a:t>
            </a:r>
          </a:p>
          <a:p>
            <a:r>
              <a:rPr lang="en-GB" sz="3000" dirty="0" smtClean="0"/>
              <a:t>Both trained – Maudsley/NCSCT</a:t>
            </a:r>
          </a:p>
          <a:p>
            <a:r>
              <a:rPr lang="en-GB" sz="3000" dirty="0" smtClean="0"/>
              <a:t>Provision and training in PiCO monitors</a:t>
            </a:r>
          </a:p>
          <a:p>
            <a:r>
              <a:rPr lang="en-GB" sz="3000" dirty="0" smtClean="0"/>
              <a:t>Follow up by MSW</a:t>
            </a:r>
          </a:p>
          <a:p>
            <a:r>
              <a:rPr lang="en-GB" sz="3000" dirty="0" smtClean="0"/>
              <a:t>1:1 appointments, convenient to the woman, often at home</a:t>
            </a:r>
          </a:p>
          <a:p>
            <a:r>
              <a:rPr lang="en-GB" sz="3000" dirty="0" smtClean="0"/>
              <a:t>Community pharmacy support</a:t>
            </a:r>
          </a:p>
          <a:p>
            <a:pPr>
              <a:buNone/>
            </a:pPr>
            <a:endParaRPr lang="en-GB"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Outcome measures</a:t>
            </a:r>
            <a:endParaRPr lang="en-GB" dirty="0"/>
          </a:p>
        </p:txBody>
      </p:sp>
      <p:sp>
        <p:nvSpPr>
          <p:cNvPr id="3" name="Content Placeholder 2"/>
          <p:cNvSpPr>
            <a:spLocks noGrp="1"/>
          </p:cNvSpPr>
          <p:nvPr>
            <p:ph idx="1"/>
          </p:nvPr>
        </p:nvSpPr>
        <p:spPr>
          <a:xfrm>
            <a:off x="179512" y="1268760"/>
            <a:ext cx="8784976" cy="4525963"/>
          </a:xfrm>
        </p:spPr>
        <p:txBody>
          <a:bodyPr/>
          <a:lstStyle/>
          <a:p>
            <a:pPr>
              <a:buNone/>
            </a:pPr>
            <a:r>
              <a:rPr lang="en-GB" sz="3600" dirty="0" smtClean="0"/>
              <a:t>Primary outcome measure:</a:t>
            </a:r>
          </a:p>
          <a:p>
            <a:pPr marL="990600" indent="-180975">
              <a:buFont typeface="Arial" pitchFamily="34" charset="0"/>
              <a:buChar char="•"/>
            </a:pPr>
            <a:r>
              <a:rPr lang="en-GB" sz="2400" dirty="0" smtClean="0"/>
              <a:t>Pregnant smokers who engage with specialist smoking cessation services by having at least one face to face therapeutic contact, or treatment session.</a:t>
            </a:r>
          </a:p>
          <a:p>
            <a:pPr marL="3416300" lvl="1" indent="-1036638"/>
            <a:endParaRPr lang="en-GB" sz="500" dirty="0" smtClean="0"/>
          </a:p>
          <a:p>
            <a:pPr>
              <a:buNone/>
            </a:pPr>
            <a:r>
              <a:rPr lang="en-GB" sz="3600" dirty="0" smtClean="0"/>
              <a:t>Secondary outcome measures:</a:t>
            </a:r>
          </a:p>
          <a:p>
            <a:pPr marL="990600" lvl="2" indent="-180975">
              <a:buFont typeface="Arial" pitchFamily="34" charset="0"/>
              <a:buChar char="•"/>
            </a:pPr>
            <a:r>
              <a:rPr lang="en-GB" sz="2400" dirty="0" smtClean="0"/>
              <a:t>Pregnant smokers referred to specialist smoking cessation services by booking Midwife</a:t>
            </a:r>
          </a:p>
          <a:p>
            <a:pPr marL="990600" lvl="2" indent="-180975">
              <a:buFont typeface="Arial" pitchFamily="34" charset="0"/>
              <a:buChar char="•"/>
            </a:pPr>
            <a:r>
              <a:rPr lang="en-GB" sz="2400" dirty="0" smtClean="0"/>
              <a:t>Assessment sessions booked and attended</a:t>
            </a:r>
          </a:p>
          <a:p>
            <a:pPr marL="990600" lvl="2" indent="-180975">
              <a:buFont typeface="Arial" pitchFamily="34" charset="0"/>
              <a:buChar char="•"/>
            </a:pPr>
            <a:r>
              <a:rPr lang="en-GB" sz="2400" dirty="0" smtClean="0"/>
              <a:t>Pregnant smokers who have quit, defined as 4 week CO validated quitters (Russell Standard).</a:t>
            </a:r>
          </a:p>
          <a:p>
            <a:endParaRPr lang="en-GB"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28596" y="2714620"/>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000" b="1" i="0" u="none" strike="noStrike" kern="0" cap="none" spc="0" normalizeH="0" baseline="0" noProof="0" dirty="0" smtClean="0">
                <a:ln>
                  <a:noFill/>
                </a:ln>
                <a:solidFill>
                  <a:schemeClr val="tx2"/>
                </a:solidFill>
                <a:effectLst/>
                <a:uLnTx/>
                <a:uFillTx/>
                <a:latin typeface="+mj-lt"/>
                <a:ea typeface="+mj-ea"/>
                <a:cs typeface="+mj-cs"/>
              </a:rPr>
              <a:t>Results table</a:t>
            </a:r>
            <a:endParaRPr kumimoji="0" lang="en-GB" sz="40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nvGraphicFramePr>
        <p:xfrm>
          <a:off x="1" y="2"/>
          <a:ext cx="9143999" cy="6797469"/>
        </p:xfrm>
        <a:graphic>
          <a:graphicData uri="http://schemas.openxmlformats.org/drawingml/2006/table">
            <a:tbl>
              <a:tblPr firstRow="1" bandRow="1">
                <a:tableStyleId>{5940675A-B579-460E-94D1-54222C63F5DA}</a:tableStyleId>
              </a:tblPr>
              <a:tblGrid>
                <a:gridCol w="3484715"/>
                <a:gridCol w="1874713"/>
                <a:gridCol w="2798454"/>
                <a:gridCol w="986117"/>
              </a:tblGrid>
              <a:tr h="856863">
                <a:tc>
                  <a:txBody>
                    <a:bodyPr/>
                    <a:lstStyle/>
                    <a:p>
                      <a:pPr algn="ctr"/>
                      <a:endParaRPr lang="en-GB" sz="2000" b="1" dirty="0">
                        <a:latin typeface="+mn-lt"/>
                      </a:endParaRPr>
                    </a:p>
                  </a:txBody>
                  <a:tcPr anchor="ctr">
                    <a:solidFill>
                      <a:schemeClr val="bg1"/>
                    </a:solidFill>
                  </a:tcPr>
                </a:tc>
                <a:tc>
                  <a:txBody>
                    <a:bodyPr/>
                    <a:lstStyle/>
                    <a:p>
                      <a:pPr algn="ctr" fontAlgn="b"/>
                      <a:r>
                        <a:rPr lang="en-GB" sz="1400" b="1" u="none" strike="noStrike" dirty="0" smtClean="0">
                          <a:latin typeface="+mn-lt"/>
                        </a:rPr>
                        <a:t>Merthyr Tydfil (usual care site)</a:t>
                      </a:r>
                      <a:endParaRPr lang="en-GB" sz="1400" b="1" i="0" u="none" strike="noStrike" dirty="0">
                        <a:solidFill>
                          <a:srgbClr val="000000"/>
                        </a:solidFill>
                        <a:latin typeface="+mn-lt"/>
                      </a:endParaRPr>
                    </a:p>
                  </a:txBody>
                  <a:tcPr marL="9525" marR="9525" marT="9525" marB="0" anchor="ctr">
                    <a:solidFill>
                      <a:schemeClr val="bg1"/>
                    </a:solidFill>
                  </a:tcPr>
                </a:tc>
                <a:tc>
                  <a:txBody>
                    <a:bodyPr/>
                    <a:lstStyle/>
                    <a:p>
                      <a:pPr algn="ctr" fontAlgn="b"/>
                      <a:r>
                        <a:rPr lang="en-GB" sz="1400" b="1" u="none" strike="noStrike" dirty="0" smtClean="0">
                          <a:latin typeface="+mn-lt"/>
                        </a:rPr>
                        <a:t>Rhondda (intervention site)</a:t>
                      </a:r>
                      <a:endParaRPr lang="en-GB" sz="1400" b="1" i="0" u="none" strike="noStrike" dirty="0">
                        <a:solidFill>
                          <a:srgbClr val="000000"/>
                        </a:solidFill>
                        <a:latin typeface="+mn-lt"/>
                      </a:endParaRPr>
                    </a:p>
                  </a:txBody>
                  <a:tcPr marL="9525" marR="9525" marT="9525" marB="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baseline="0" dirty="0" smtClean="0">
                          <a:latin typeface="+mn-lt"/>
                        </a:rPr>
                        <a:t>p value</a:t>
                      </a:r>
                      <a:endParaRPr lang="en-GB" sz="1400" b="1" u="none" strike="noStrike" dirty="0" smtClean="0">
                        <a:latin typeface="+mn-lt"/>
                      </a:endParaRPr>
                    </a:p>
                    <a:p>
                      <a:pPr algn="ctr"/>
                      <a:endParaRPr lang="en-GB" sz="1400" b="1" dirty="0">
                        <a:latin typeface="+mn-lt"/>
                      </a:endParaRPr>
                    </a:p>
                  </a:txBody>
                  <a:tcPr anchor="ctr">
                    <a:solidFill>
                      <a:schemeClr val="bg1"/>
                    </a:solidFill>
                  </a:tcPr>
                </a:tc>
              </a:tr>
              <a:tr h="51099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200" b="1" dirty="0" smtClean="0">
                          <a:latin typeface="+mn-lt"/>
                        </a:rPr>
                        <a:t>Total number of pregnant women as % of total </a:t>
                      </a:r>
                    </a:p>
                  </a:txBody>
                  <a:tcPr marL="9525" marR="9525" marT="9525" marB="0" anchor="ctr">
                    <a:solidFill>
                      <a:schemeClr val="bg1">
                        <a:lumMod val="95000"/>
                      </a:schemeClr>
                    </a:solidFill>
                  </a:tcPr>
                </a:tc>
                <a:tc>
                  <a:txBody>
                    <a:bodyPr/>
                    <a:lstStyle/>
                    <a:p>
                      <a:pPr algn="ctr"/>
                      <a:r>
                        <a:rPr lang="en-GB" sz="1200" b="1" dirty="0" smtClean="0">
                          <a:latin typeface="+mn-lt"/>
                        </a:rPr>
                        <a:t>766 (58%)</a:t>
                      </a:r>
                      <a:endParaRPr lang="en-GB" sz="1200" b="1" dirty="0">
                        <a:latin typeface="+mn-lt"/>
                      </a:endParaRPr>
                    </a:p>
                  </a:txBody>
                  <a:tcPr marL="9525" marR="9525" marT="9525" marB="0" anchor="ctr">
                    <a:solidFill>
                      <a:schemeClr val="bg1">
                        <a:lumMod val="95000"/>
                      </a:schemeClr>
                    </a:solidFill>
                  </a:tcPr>
                </a:tc>
                <a:tc>
                  <a:txBody>
                    <a:bodyPr/>
                    <a:lstStyle/>
                    <a:p>
                      <a:pPr algn="ctr"/>
                      <a:r>
                        <a:rPr lang="en-GB" sz="1200" b="1" dirty="0" smtClean="0">
                          <a:latin typeface="+mn-lt"/>
                        </a:rPr>
                        <a:t>549 (42%)</a:t>
                      </a:r>
                      <a:endParaRPr lang="en-GB" sz="1200" b="1" dirty="0">
                        <a:latin typeface="+mn-lt"/>
                      </a:endParaRPr>
                    </a:p>
                  </a:txBody>
                  <a:tcPr marL="9525" marR="9525" marT="9525" marB="0" anchor="ctr">
                    <a:solidFill>
                      <a:schemeClr val="bg1">
                        <a:lumMod val="95000"/>
                      </a:schemeClr>
                    </a:solidFill>
                  </a:tcPr>
                </a:tc>
                <a:tc>
                  <a:txBody>
                    <a:bodyPr/>
                    <a:lstStyle/>
                    <a:p>
                      <a:pPr algn="ctr" fontAlgn="b"/>
                      <a:endParaRPr lang="en-GB" sz="1200" b="1" i="0" u="none" strike="noStrike" dirty="0">
                        <a:solidFill>
                          <a:srgbClr val="000000"/>
                        </a:solidFill>
                        <a:latin typeface="+mn-lt"/>
                      </a:endParaRPr>
                    </a:p>
                  </a:txBody>
                  <a:tcPr marL="9525" marR="9525" marT="9525" marB="0" anchor="ctr">
                    <a:solidFill>
                      <a:schemeClr val="bg1">
                        <a:lumMod val="95000"/>
                      </a:schemeClr>
                    </a:solidFill>
                  </a:tcPr>
                </a:tc>
              </a:tr>
              <a:tr h="55761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200" b="1" u="none" strike="noStrike" dirty="0" smtClean="0">
                          <a:latin typeface="+mn-lt"/>
                        </a:rPr>
                        <a:t>Number of</a:t>
                      </a:r>
                      <a:r>
                        <a:rPr lang="en-GB" sz="1200" b="1" u="none" strike="noStrike" baseline="0" dirty="0" smtClean="0">
                          <a:latin typeface="+mn-lt"/>
                        </a:rPr>
                        <a:t> smokers</a:t>
                      </a:r>
                    </a:p>
                    <a:p>
                      <a:pPr marL="0" marR="0" indent="0" algn="ctr" defTabSz="914400" rtl="0" eaLnBrk="1" fontAlgn="b" latinLnBrk="0" hangingPunct="1">
                        <a:lnSpc>
                          <a:spcPct val="100000"/>
                        </a:lnSpc>
                        <a:spcBef>
                          <a:spcPts val="0"/>
                        </a:spcBef>
                        <a:spcAft>
                          <a:spcPts val="0"/>
                        </a:spcAft>
                        <a:buClrTx/>
                        <a:buSzTx/>
                        <a:buFontTx/>
                        <a:buNone/>
                        <a:tabLst/>
                        <a:defRPr/>
                      </a:pPr>
                      <a:r>
                        <a:rPr lang="en-GB" sz="1200" b="1" u="none" strike="noStrike" baseline="0" dirty="0" smtClean="0">
                          <a:latin typeface="+mn-lt"/>
                        </a:rPr>
                        <a:t>As % of all pregnant women </a:t>
                      </a:r>
                    </a:p>
                    <a:p>
                      <a:pPr marL="0" marR="0" indent="0" algn="ctr" defTabSz="914400" rtl="0" eaLnBrk="1" fontAlgn="b" latinLnBrk="0" hangingPunct="1">
                        <a:lnSpc>
                          <a:spcPct val="100000"/>
                        </a:lnSpc>
                        <a:spcBef>
                          <a:spcPts val="0"/>
                        </a:spcBef>
                        <a:spcAft>
                          <a:spcPts val="0"/>
                        </a:spcAft>
                        <a:buClrTx/>
                        <a:buSzTx/>
                        <a:buFontTx/>
                        <a:buNone/>
                        <a:tabLst/>
                        <a:defRPr/>
                      </a:pPr>
                      <a:r>
                        <a:rPr lang="en-GB" sz="1200" b="1" u="none" strike="noStrike" baseline="0" dirty="0" smtClean="0">
                          <a:latin typeface="+mn-lt"/>
                        </a:rPr>
                        <a:t>(95% confidence interval)</a:t>
                      </a:r>
                      <a:endParaRPr lang="en-GB" sz="1200" b="1" u="none" strike="noStrike" dirty="0" smtClean="0">
                        <a:latin typeface="+mn-lt"/>
                      </a:endParaRPr>
                    </a:p>
                  </a:txBody>
                  <a:tcPr marL="9525" marR="9525" marT="9525" marB="0" anchor="ctr">
                    <a:solidFill>
                      <a:schemeClr val="bg1"/>
                    </a:solidFill>
                  </a:tcPr>
                </a:tc>
                <a:tc>
                  <a:txBody>
                    <a:bodyPr/>
                    <a:lstStyle/>
                    <a:p>
                      <a:pPr algn="ctr" fontAlgn="b"/>
                      <a:r>
                        <a:rPr lang="en-GB" sz="1200" b="1" i="0" u="none" strike="noStrike" dirty="0" smtClean="0">
                          <a:solidFill>
                            <a:srgbClr val="000000"/>
                          </a:solidFill>
                          <a:latin typeface="+mn-lt"/>
                        </a:rPr>
                        <a:t>227 </a:t>
                      </a:r>
                    </a:p>
                    <a:p>
                      <a:pPr algn="ctr" fontAlgn="b"/>
                      <a:r>
                        <a:rPr lang="en-GB" sz="1200" b="1" i="0" u="none" strike="noStrike" dirty="0" smtClean="0">
                          <a:solidFill>
                            <a:srgbClr val="000000"/>
                          </a:solidFill>
                          <a:latin typeface="+mn-lt"/>
                        </a:rPr>
                        <a:t>30%</a:t>
                      </a:r>
                    </a:p>
                    <a:p>
                      <a:pPr algn="ctr" fontAlgn="b"/>
                      <a:r>
                        <a:rPr lang="en-GB" sz="1200" b="1" i="0" u="none" strike="noStrike" dirty="0" smtClean="0">
                          <a:solidFill>
                            <a:srgbClr val="000000"/>
                          </a:solidFill>
                          <a:latin typeface="+mn-lt"/>
                        </a:rPr>
                        <a:t>(27% -33%)</a:t>
                      </a:r>
                      <a:endParaRPr lang="en-GB" sz="1200" b="1" i="0" u="none" strike="noStrike" dirty="0">
                        <a:solidFill>
                          <a:srgbClr val="000000"/>
                        </a:solidFill>
                        <a:latin typeface="+mn-lt"/>
                      </a:endParaRPr>
                    </a:p>
                  </a:txBody>
                  <a:tcPr marL="9525" marR="9525" marT="9525" marB="0" anchor="ctr">
                    <a:solidFill>
                      <a:schemeClr val="bg1"/>
                    </a:solidFill>
                  </a:tcPr>
                </a:tc>
                <a:tc>
                  <a:txBody>
                    <a:bodyPr/>
                    <a:lstStyle/>
                    <a:p>
                      <a:pPr algn="ctr" fontAlgn="b"/>
                      <a:r>
                        <a:rPr lang="en-GB" sz="1200" b="1" i="0" u="none" strike="noStrike" dirty="0" smtClean="0">
                          <a:solidFill>
                            <a:srgbClr val="000000"/>
                          </a:solidFill>
                          <a:latin typeface="+mn-lt"/>
                        </a:rPr>
                        <a:t>181 </a:t>
                      </a:r>
                    </a:p>
                    <a:p>
                      <a:pPr algn="ctr" fontAlgn="b"/>
                      <a:r>
                        <a:rPr lang="en-GB" sz="1200" b="1" i="0" u="none" strike="noStrike" dirty="0" smtClean="0">
                          <a:solidFill>
                            <a:srgbClr val="000000"/>
                          </a:solidFill>
                          <a:latin typeface="+mn-lt"/>
                        </a:rPr>
                        <a:t>33%</a:t>
                      </a:r>
                    </a:p>
                    <a:p>
                      <a:pPr algn="ctr" fontAlgn="b"/>
                      <a:r>
                        <a:rPr lang="en-GB" sz="1200" b="1" i="0" u="none" strike="noStrike" dirty="0" smtClean="0">
                          <a:solidFill>
                            <a:srgbClr val="000000"/>
                          </a:solidFill>
                          <a:latin typeface="+mn-lt"/>
                        </a:rPr>
                        <a:t>(29%</a:t>
                      </a:r>
                      <a:r>
                        <a:rPr lang="en-GB" sz="1200" b="1" i="0" u="none" strike="noStrike" baseline="0" dirty="0" smtClean="0">
                          <a:solidFill>
                            <a:srgbClr val="000000"/>
                          </a:solidFill>
                          <a:latin typeface="+mn-lt"/>
                        </a:rPr>
                        <a:t> - 37%)</a:t>
                      </a:r>
                      <a:endParaRPr lang="en-GB" sz="1200" b="1" i="0" u="none" strike="noStrike" dirty="0">
                        <a:solidFill>
                          <a:srgbClr val="000000"/>
                        </a:solidFill>
                        <a:latin typeface="+mn-lt"/>
                      </a:endParaRPr>
                    </a:p>
                  </a:txBody>
                  <a:tcPr marL="9525" marR="9525" marT="9525" marB="0" anchor="ctr">
                    <a:solidFill>
                      <a:schemeClr val="bg1"/>
                    </a:solidFill>
                  </a:tcPr>
                </a:tc>
                <a:tc>
                  <a:txBody>
                    <a:bodyPr/>
                    <a:lstStyle/>
                    <a:p>
                      <a:pPr algn="ctr" fontAlgn="b"/>
                      <a:r>
                        <a:rPr lang="en-GB" sz="1200" b="1" i="0" u="none" strike="noStrike" dirty="0" smtClean="0">
                          <a:solidFill>
                            <a:srgbClr val="000000"/>
                          </a:solidFill>
                          <a:latin typeface="+mn-lt"/>
                        </a:rPr>
                        <a:t>0.20</a:t>
                      </a:r>
                      <a:endParaRPr lang="en-GB" sz="1200" b="1" i="0" u="none" strike="noStrike" dirty="0">
                        <a:solidFill>
                          <a:srgbClr val="000000"/>
                        </a:solidFill>
                        <a:latin typeface="+mn-lt"/>
                      </a:endParaRPr>
                    </a:p>
                  </a:txBody>
                  <a:tcPr marL="9525" marR="9525" marT="9525" marB="0" anchor="ctr">
                    <a:solidFill>
                      <a:schemeClr val="bg1"/>
                    </a:solidFill>
                  </a:tcPr>
                </a:tc>
              </a:tr>
              <a:tr h="557617">
                <a:tc>
                  <a:txBody>
                    <a:bodyPr/>
                    <a:lstStyle/>
                    <a:p>
                      <a:pPr algn="ctr" fontAlgn="b"/>
                      <a:r>
                        <a:rPr lang="en-GB" sz="1200" b="1" i="0" u="none" strike="noStrike" dirty="0" smtClean="0">
                          <a:solidFill>
                            <a:srgbClr val="000000"/>
                          </a:solidFill>
                          <a:latin typeface="+mn-lt"/>
                        </a:rPr>
                        <a:t>Number of referrals received*</a:t>
                      </a:r>
                    </a:p>
                    <a:p>
                      <a:pPr algn="ctr" fontAlgn="b"/>
                      <a:r>
                        <a:rPr lang="en-GB" sz="1200" b="1" i="0" u="none" strike="noStrike" dirty="0" smtClean="0">
                          <a:solidFill>
                            <a:srgbClr val="000000"/>
                          </a:solidFill>
                          <a:latin typeface="+mn-lt"/>
                        </a:rPr>
                        <a:t>As % of all smokers</a:t>
                      </a:r>
                    </a:p>
                    <a:p>
                      <a:pPr algn="ctr" fontAlgn="b"/>
                      <a:r>
                        <a:rPr lang="en-GB" sz="1200" b="1" i="0" u="none" strike="noStrike" dirty="0" smtClean="0">
                          <a:solidFill>
                            <a:srgbClr val="000000"/>
                          </a:solidFill>
                          <a:latin typeface="+mn-lt"/>
                        </a:rPr>
                        <a:t>(95% confidence interval)</a:t>
                      </a:r>
                      <a:endParaRPr lang="en-GB" sz="1200" b="1" i="0" u="none" strike="noStrike" dirty="0">
                        <a:solidFill>
                          <a:srgbClr val="000000"/>
                        </a:solidFill>
                        <a:latin typeface="+mn-lt"/>
                      </a:endParaRPr>
                    </a:p>
                  </a:txBody>
                  <a:tcPr marL="9525" marR="9525" marT="9525" marB="0" anchor="ctr">
                    <a:solidFill>
                      <a:schemeClr val="bg1">
                        <a:lumMod val="95000"/>
                      </a:schemeClr>
                    </a:solidFill>
                  </a:tcPr>
                </a:tc>
                <a:tc>
                  <a:txBody>
                    <a:bodyPr/>
                    <a:lstStyle/>
                    <a:p>
                      <a:pPr algn="ctr"/>
                      <a:r>
                        <a:rPr lang="en-GB" sz="1200" b="1" dirty="0" smtClean="0">
                          <a:latin typeface="+mn-lt"/>
                        </a:rPr>
                        <a:t>13</a:t>
                      </a:r>
                    </a:p>
                    <a:p>
                      <a:pPr algn="ctr"/>
                      <a:r>
                        <a:rPr lang="en-GB" sz="1200" b="1" dirty="0" smtClean="0">
                          <a:latin typeface="+mn-lt"/>
                        </a:rPr>
                        <a:t>6%</a:t>
                      </a:r>
                    </a:p>
                    <a:p>
                      <a:pPr algn="ctr"/>
                      <a:r>
                        <a:rPr lang="en-GB" sz="1200" b="1" dirty="0" smtClean="0">
                          <a:latin typeface="+mn-lt"/>
                        </a:rPr>
                        <a:t>(3% - 10%)</a:t>
                      </a:r>
                      <a:endParaRPr lang="en-GB" sz="1200" b="1" dirty="0">
                        <a:latin typeface="+mn-lt"/>
                      </a:endParaRPr>
                    </a:p>
                  </a:txBody>
                  <a:tcPr marL="9525" marR="9525" marT="9525" marB="0" anchor="ctr">
                    <a:solidFill>
                      <a:schemeClr val="bg1">
                        <a:lumMod val="95000"/>
                      </a:schemeClr>
                    </a:solidFill>
                  </a:tcPr>
                </a:tc>
                <a:tc>
                  <a:txBody>
                    <a:bodyPr/>
                    <a:lstStyle/>
                    <a:p>
                      <a:pPr algn="ctr"/>
                      <a:r>
                        <a:rPr lang="en-GB" sz="1200" b="1" dirty="0" smtClean="0">
                          <a:latin typeface="+mn-lt"/>
                        </a:rPr>
                        <a:t>159</a:t>
                      </a:r>
                    </a:p>
                    <a:p>
                      <a:pPr algn="ctr"/>
                      <a:r>
                        <a:rPr lang="en-GB" sz="1200" b="1" dirty="0" smtClean="0">
                          <a:latin typeface="+mn-lt"/>
                        </a:rPr>
                        <a:t>88%</a:t>
                      </a:r>
                    </a:p>
                    <a:p>
                      <a:pPr algn="ctr"/>
                      <a:r>
                        <a:rPr lang="en-GB" sz="1200" b="1" dirty="0" smtClean="0">
                          <a:latin typeface="+mn-lt"/>
                        </a:rPr>
                        <a:t>(82% - 92%)</a:t>
                      </a:r>
                      <a:endParaRPr lang="en-GB" sz="1200" b="1" dirty="0">
                        <a:latin typeface="+mn-lt"/>
                      </a:endParaRPr>
                    </a:p>
                  </a:txBody>
                  <a:tcPr marL="9525" marR="9525" marT="9525" marB="0" anchor="ctr">
                    <a:solidFill>
                      <a:schemeClr val="bg1">
                        <a:lumMod val="95000"/>
                      </a:schemeClr>
                    </a:solidFill>
                  </a:tcPr>
                </a:tc>
                <a:tc>
                  <a:txBody>
                    <a:bodyPr/>
                    <a:lstStyle/>
                    <a:p>
                      <a:pPr algn="ctr" fontAlgn="b"/>
                      <a:r>
                        <a:rPr lang="en-GB" sz="1200" b="1" i="0" u="none" strike="noStrike" dirty="0" smtClean="0">
                          <a:solidFill>
                            <a:srgbClr val="000000"/>
                          </a:solidFill>
                          <a:latin typeface="+mn-lt"/>
                        </a:rPr>
                        <a:t>&lt;0.05</a:t>
                      </a:r>
                      <a:endParaRPr lang="en-GB" sz="1200" b="1" i="0" u="none" strike="noStrike" dirty="0">
                        <a:solidFill>
                          <a:srgbClr val="000000"/>
                        </a:solidFill>
                        <a:latin typeface="+mn-lt"/>
                      </a:endParaRPr>
                    </a:p>
                  </a:txBody>
                  <a:tcPr marL="9525" marR="9525" marT="9525" marB="0" anchor="ctr">
                    <a:solidFill>
                      <a:schemeClr val="bg1">
                        <a:lumMod val="95000"/>
                      </a:schemeClr>
                    </a:solidFill>
                  </a:tcPr>
                </a:tc>
              </a:tr>
              <a:tr h="627107">
                <a:tc>
                  <a:txBody>
                    <a:bodyPr/>
                    <a:lstStyle/>
                    <a:p>
                      <a:pPr algn="ctr" fontAlgn="b"/>
                      <a:r>
                        <a:rPr lang="en-GB" sz="1200" b="1" i="0" u="none" strike="noStrike" dirty="0" smtClean="0">
                          <a:solidFill>
                            <a:srgbClr val="000000"/>
                          </a:solidFill>
                          <a:latin typeface="+mn-lt"/>
                        </a:rPr>
                        <a:t>Number of referrals accepted**</a:t>
                      </a:r>
                    </a:p>
                    <a:p>
                      <a:pPr algn="ctr" fontAlgn="b"/>
                      <a:r>
                        <a:rPr lang="en-GB" sz="1200" b="1" i="0" u="none" strike="noStrike" dirty="0" smtClean="0">
                          <a:solidFill>
                            <a:srgbClr val="000000"/>
                          </a:solidFill>
                          <a:latin typeface="+mn-lt"/>
                        </a:rPr>
                        <a:t>As % of all smokers</a:t>
                      </a:r>
                    </a:p>
                    <a:p>
                      <a:pPr algn="ctr" fontAlgn="b"/>
                      <a:r>
                        <a:rPr lang="en-GB" sz="1200" b="1" i="0" u="none" strike="noStrike" dirty="0" smtClean="0">
                          <a:solidFill>
                            <a:srgbClr val="000000"/>
                          </a:solidFill>
                          <a:latin typeface="+mn-lt"/>
                        </a:rPr>
                        <a:t>(95% confidence interval)</a:t>
                      </a:r>
                      <a:endParaRPr lang="en-GB" sz="1200" b="1" i="0" u="none" strike="noStrike" dirty="0">
                        <a:solidFill>
                          <a:srgbClr val="000000"/>
                        </a:solidFill>
                        <a:latin typeface="+mn-lt"/>
                      </a:endParaRPr>
                    </a:p>
                  </a:txBody>
                  <a:tcPr marL="9525" marR="9525" marT="9525" marB="0" anchor="ctr">
                    <a:solidFill>
                      <a:schemeClr val="bg1"/>
                    </a:solidFill>
                  </a:tcPr>
                </a:tc>
                <a:tc>
                  <a:txBody>
                    <a:bodyPr/>
                    <a:lstStyle/>
                    <a:p>
                      <a:pPr algn="ctr"/>
                      <a:r>
                        <a:rPr lang="en-GB" sz="1200" b="1" dirty="0" smtClean="0">
                          <a:latin typeface="+mn-lt"/>
                        </a:rPr>
                        <a:t>6</a:t>
                      </a:r>
                    </a:p>
                    <a:p>
                      <a:pPr algn="ctr"/>
                      <a:r>
                        <a:rPr lang="en-GB" sz="1200" b="1" dirty="0" smtClean="0">
                          <a:latin typeface="+mn-lt"/>
                        </a:rPr>
                        <a:t>3%</a:t>
                      </a:r>
                    </a:p>
                    <a:p>
                      <a:pPr algn="ctr"/>
                      <a:r>
                        <a:rPr lang="en-GB" sz="1200" b="1" dirty="0" smtClean="0">
                          <a:latin typeface="+mn-lt"/>
                        </a:rPr>
                        <a:t>(1% - 6%)</a:t>
                      </a:r>
                      <a:endParaRPr lang="en-GB" sz="1200" b="1" dirty="0">
                        <a:latin typeface="+mn-lt"/>
                      </a:endParaRPr>
                    </a:p>
                  </a:txBody>
                  <a:tcPr marL="9525" marR="9525" marT="9525" marB="0" anchor="ctr">
                    <a:solidFill>
                      <a:schemeClr val="bg1"/>
                    </a:solidFill>
                  </a:tcPr>
                </a:tc>
                <a:tc>
                  <a:txBody>
                    <a:bodyPr/>
                    <a:lstStyle/>
                    <a:p>
                      <a:pPr algn="ctr"/>
                      <a:r>
                        <a:rPr lang="en-GB" sz="1200" b="1" dirty="0" smtClean="0">
                          <a:latin typeface="+mn-lt"/>
                        </a:rPr>
                        <a:t>107</a:t>
                      </a:r>
                    </a:p>
                    <a:p>
                      <a:pPr algn="ctr"/>
                      <a:r>
                        <a:rPr lang="en-GB" sz="1200" b="1" dirty="0" smtClean="0">
                          <a:latin typeface="+mn-lt"/>
                        </a:rPr>
                        <a:t>59%</a:t>
                      </a:r>
                    </a:p>
                    <a:p>
                      <a:pPr algn="ctr"/>
                      <a:r>
                        <a:rPr lang="en-GB" sz="1200" b="1" dirty="0" smtClean="0">
                          <a:latin typeface="+mn-lt"/>
                        </a:rPr>
                        <a:t>(52% - 66%)</a:t>
                      </a:r>
                      <a:endParaRPr lang="en-GB" sz="1200" b="1" dirty="0">
                        <a:latin typeface="+mn-lt"/>
                      </a:endParaRPr>
                    </a:p>
                  </a:txBody>
                  <a:tcPr marL="9525" marR="9525" marT="9525" marB="0" anchor="ctr">
                    <a:solidFill>
                      <a:schemeClr val="bg1"/>
                    </a:solidFill>
                  </a:tcPr>
                </a:tc>
                <a:tc>
                  <a:txBody>
                    <a:bodyPr/>
                    <a:lstStyle/>
                    <a:p>
                      <a:pPr algn="ctr" fontAlgn="b"/>
                      <a:r>
                        <a:rPr lang="en-GB" sz="1200" b="1" i="0" u="none" strike="noStrike" dirty="0" smtClean="0">
                          <a:solidFill>
                            <a:srgbClr val="000000"/>
                          </a:solidFill>
                          <a:latin typeface="+mn-lt"/>
                        </a:rPr>
                        <a:t>&lt;0.05</a:t>
                      </a:r>
                      <a:endParaRPr lang="en-GB" sz="1200" b="1" i="0" u="none" strike="noStrike" dirty="0">
                        <a:solidFill>
                          <a:srgbClr val="000000"/>
                        </a:solidFill>
                        <a:latin typeface="+mn-lt"/>
                      </a:endParaRPr>
                    </a:p>
                  </a:txBody>
                  <a:tcPr marL="9525" marR="9525" marT="9525" marB="0" anchor="ctr">
                    <a:solidFill>
                      <a:schemeClr val="bg1"/>
                    </a:solidFill>
                  </a:tcPr>
                </a:tc>
              </a:tr>
              <a:tr h="856118">
                <a:tc>
                  <a:txBody>
                    <a:bodyPr/>
                    <a:lstStyle/>
                    <a:p>
                      <a:pPr algn="ctr" fontAlgn="b"/>
                      <a:r>
                        <a:rPr lang="en-GB" sz="1200" b="1" i="0" u="none" strike="noStrike" dirty="0" smtClean="0">
                          <a:solidFill>
                            <a:srgbClr val="000000"/>
                          </a:solidFill>
                          <a:latin typeface="+mn-lt"/>
                        </a:rPr>
                        <a:t>Number of treated</a:t>
                      </a:r>
                      <a:r>
                        <a:rPr lang="en-GB" sz="1200" b="1" i="0" u="none" strike="noStrike" baseline="0" dirty="0" smtClean="0">
                          <a:solidFill>
                            <a:srgbClr val="000000"/>
                          </a:solidFill>
                          <a:latin typeface="+mn-lt"/>
                        </a:rPr>
                        <a:t> smokers</a:t>
                      </a:r>
                    </a:p>
                    <a:p>
                      <a:pPr algn="ctr" fontAlgn="b"/>
                      <a:r>
                        <a:rPr lang="en-GB" sz="1200" b="1" i="0" u="none" strike="noStrike" dirty="0" smtClean="0">
                          <a:solidFill>
                            <a:srgbClr val="000000"/>
                          </a:solidFill>
                          <a:latin typeface="+mn-lt"/>
                        </a:rPr>
                        <a:t>As % of all smokers</a:t>
                      </a:r>
                    </a:p>
                    <a:p>
                      <a:pPr algn="ctr" fontAlgn="b"/>
                      <a:r>
                        <a:rPr lang="en-GB" sz="1200" b="1" i="0" u="none" strike="noStrike" dirty="0" smtClean="0">
                          <a:solidFill>
                            <a:srgbClr val="000000"/>
                          </a:solidFill>
                          <a:latin typeface="+mn-lt"/>
                        </a:rPr>
                        <a:t>(95% confidence interval)</a:t>
                      </a:r>
                    </a:p>
                  </a:txBody>
                  <a:tcPr marL="9525" marR="9525" marT="9525" marB="0" anchor="ctr">
                    <a:solidFill>
                      <a:schemeClr val="bg1"/>
                    </a:solidFill>
                  </a:tcPr>
                </a:tc>
                <a:tc>
                  <a:txBody>
                    <a:bodyPr/>
                    <a:lstStyle/>
                    <a:p>
                      <a:pPr algn="ctr"/>
                      <a:r>
                        <a:rPr lang="en-GB" sz="1200" b="1" dirty="0" smtClean="0">
                          <a:latin typeface="+mn-lt"/>
                        </a:rPr>
                        <a:t>2</a:t>
                      </a:r>
                    </a:p>
                    <a:p>
                      <a:pPr algn="ctr"/>
                      <a:r>
                        <a:rPr lang="en-GB" sz="1200" b="1" dirty="0" smtClean="0">
                          <a:latin typeface="+mn-lt"/>
                        </a:rPr>
                        <a:t>1%</a:t>
                      </a:r>
                    </a:p>
                    <a:p>
                      <a:pPr algn="ctr"/>
                      <a:r>
                        <a:rPr lang="en-GB" sz="1200" b="1" dirty="0" smtClean="0">
                          <a:latin typeface="+mn-lt"/>
                        </a:rPr>
                        <a:t>(0% - 3%)</a:t>
                      </a:r>
                    </a:p>
                    <a:p>
                      <a:pPr algn="ctr" fontAlgn="b"/>
                      <a:endParaRPr lang="en-GB" sz="2000" b="1" i="0" u="none" strike="noStrike" dirty="0">
                        <a:solidFill>
                          <a:srgbClr val="000000"/>
                        </a:solidFill>
                        <a:latin typeface="+mn-lt"/>
                      </a:endParaRPr>
                    </a:p>
                  </a:txBody>
                  <a:tcPr marL="9525" marR="9525" marT="9525" marB="0" anchor="ctr">
                    <a:solidFill>
                      <a:schemeClr val="bg1"/>
                    </a:solidFill>
                  </a:tcPr>
                </a:tc>
                <a:tc>
                  <a:txBody>
                    <a:bodyPr/>
                    <a:lstStyle/>
                    <a:p>
                      <a:pPr algn="ctr"/>
                      <a:r>
                        <a:rPr lang="en-GB" sz="1200" b="1" dirty="0" smtClean="0">
                          <a:latin typeface="+mn-lt"/>
                        </a:rPr>
                        <a:t>64</a:t>
                      </a:r>
                    </a:p>
                    <a:p>
                      <a:pPr algn="ctr"/>
                      <a:r>
                        <a:rPr lang="en-GB" sz="1200" b="1" dirty="0" smtClean="0">
                          <a:latin typeface="+mn-lt"/>
                        </a:rPr>
                        <a:t>35%</a:t>
                      </a:r>
                    </a:p>
                    <a:p>
                      <a:pPr algn="ctr"/>
                      <a:r>
                        <a:rPr lang="en-GB" sz="1200" b="1" dirty="0" smtClean="0">
                          <a:latin typeface="+mn-lt"/>
                        </a:rPr>
                        <a:t>(29% - 43%)</a:t>
                      </a:r>
                    </a:p>
                    <a:p>
                      <a:pPr algn="ctr" fontAlgn="b"/>
                      <a:endParaRPr lang="en-GB" sz="2000" b="1" i="0" u="none" strike="noStrike" dirty="0">
                        <a:solidFill>
                          <a:srgbClr val="000000"/>
                        </a:solidFill>
                        <a:latin typeface="+mn-lt"/>
                      </a:endParaRPr>
                    </a:p>
                  </a:txBody>
                  <a:tcPr marL="9525" marR="9525" marT="9525" marB="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dirty="0" smtClean="0">
                          <a:solidFill>
                            <a:srgbClr val="000000"/>
                          </a:solidFill>
                          <a:latin typeface="+mn-lt"/>
                        </a:rPr>
                        <a:t>&lt;0.05</a:t>
                      </a:r>
                    </a:p>
                    <a:p>
                      <a:endParaRPr lang="en-GB" sz="2000" b="1" dirty="0">
                        <a:latin typeface="+mn-lt"/>
                      </a:endParaRPr>
                    </a:p>
                  </a:txBody>
                  <a:tcPr marL="9525" marR="9525" marT="9525" marB="0" anchor="ctr">
                    <a:solidFill>
                      <a:schemeClr val="bg1"/>
                    </a:solidFill>
                  </a:tcPr>
                </a:tc>
              </a:tr>
              <a:tr h="856118">
                <a:tc>
                  <a:txBody>
                    <a:bodyPr/>
                    <a:lstStyle/>
                    <a:p>
                      <a:pPr algn="ctr" fontAlgn="b"/>
                      <a:r>
                        <a:rPr lang="en-GB" sz="1200" b="1" i="0" u="none" strike="noStrike" dirty="0" smtClean="0">
                          <a:solidFill>
                            <a:srgbClr val="000000"/>
                          </a:solidFill>
                          <a:latin typeface="+mn-lt"/>
                        </a:rPr>
                        <a:t>Number quit at 4 weeks</a:t>
                      </a:r>
                      <a:endParaRPr lang="en-GB" sz="1200" b="1" i="0" u="none" strike="noStrike" baseline="0" dirty="0" smtClean="0">
                        <a:solidFill>
                          <a:srgbClr val="000000"/>
                        </a:solidFill>
                        <a:latin typeface="+mn-lt"/>
                      </a:endParaRPr>
                    </a:p>
                    <a:p>
                      <a:pPr algn="ctr" fontAlgn="b"/>
                      <a:r>
                        <a:rPr lang="en-GB" sz="1200" b="1" i="0" u="none" strike="noStrike" dirty="0" smtClean="0">
                          <a:solidFill>
                            <a:srgbClr val="000000"/>
                          </a:solidFill>
                          <a:latin typeface="+mn-lt"/>
                        </a:rPr>
                        <a:t>As % of all smokers</a:t>
                      </a:r>
                    </a:p>
                    <a:p>
                      <a:pPr algn="ctr" fontAlgn="b"/>
                      <a:r>
                        <a:rPr lang="en-GB" sz="1200" b="1" i="0" u="none" strike="noStrike" dirty="0" smtClean="0">
                          <a:solidFill>
                            <a:srgbClr val="000000"/>
                          </a:solidFill>
                          <a:latin typeface="+mn-lt"/>
                        </a:rPr>
                        <a:t>(95% confidence interval)</a:t>
                      </a:r>
                      <a:endParaRPr lang="en-GB" sz="2000" b="1" i="0" u="none" strike="noStrike" dirty="0" smtClean="0">
                        <a:solidFill>
                          <a:srgbClr val="000000"/>
                        </a:solidFill>
                        <a:latin typeface="+mn-lt"/>
                      </a:endParaRPr>
                    </a:p>
                    <a:p>
                      <a:pPr algn="l" fontAlgn="b"/>
                      <a:endParaRPr lang="en-GB" sz="2000" b="1" i="0" u="none" strike="noStrike" dirty="0">
                        <a:solidFill>
                          <a:srgbClr val="000000"/>
                        </a:solidFill>
                        <a:latin typeface="+mn-lt"/>
                      </a:endParaRPr>
                    </a:p>
                  </a:txBody>
                  <a:tcPr marL="9525" marR="9525" marT="9525" marB="0" anchor="ctr">
                    <a:solidFill>
                      <a:schemeClr val="bg1">
                        <a:lumMod val="95000"/>
                      </a:schemeClr>
                    </a:solidFill>
                  </a:tcPr>
                </a:tc>
                <a:tc>
                  <a:txBody>
                    <a:bodyPr/>
                    <a:lstStyle/>
                    <a:p>
                      <a:pPr algn="ctr"/>
                      <a:r>
                        <a:rPr lang="en-GB" sz="1200" b="1" dirty="0" smtClean="0">
                          <a:latin typeface="+mn-lt"/>
                        </a:rPr>
                        <a:t>2</a:t>
                      </a:r>
                    </a:p>
                    <a:p>
                      <a:pPr algn="ctr"/>
                      <a:r>
                        <a:rPr lang="en-GB" sz="1200" b="1" dirty="0" smtClean="0">
                          <a:latin typeface="+mn-lt"/>
                        </a:rPr>
                        <a:t>1%</a:t>
                      </a:r>
                    </a:p>
                    <a:p>
                      <a:pPr algn="ctr"/>
                      <a:r>
                        <a:rPr lang="en-GB" sz="1200" b="1" dirty="0" smtClean="0">
                          <a:latin typeface="+mn-lt"/>
                        </a:rPr>
                        <a:t>(0% - 3%)</a:t>
                      </a:r>
                    </a:p>
                  </a:txBody>
                  <a:tcPr marL="9525" marR="9525" marT="9525" marB="0" anchor="ctr">
                    <a:solidFill>
                      <a:schemeClr val="bg1">
                        <a:lumMod val="95000"/>
                      </a:schemeClr>
                    </a:solidFill>
                  </a:tcPr>
                </a:tc>
                <a:tc>
                  <a:txBody>
                    <a:bodyPr/>
                    <a:lstStyle/>
                    <a:p>
                      <a:pPr algn="ctr"/>
                      <a:r>
                        <a:rPr lang="en-GB" sz="1200" b="1" dirty="0" smtClean="0">
                          <a:latin typeface="+mn-lt"/>
                        </a:rPr>
                        <a:t>21</a:t>
                      </a:r>
                    </a:p>
                    <a:p>
                      <a:pPr algn="ctr"/>
                      <a:r>
                        <a:rPr lang="en-GB" sz="1200" b="1" dirty="0" smtClean="0">
                          <a:latin typeface="+mn-lt"/>
                        </a:rPr>
                        <a:t>12%</a:t>
                      </a:r>
                    </a:p>
                    <a:p>
                      <a:pPr algn="ctr"/>
                      <a:r>
                        <a:rPr lang="en-GB" sz="1200" b="1" dirty="0" smtClean="0">
                          <a:latin typeface="+mn-lt"/>
                        </a:rPr>
                        <a:t>(8% - 17%)</a:t>
                      </a:r>
                    </a:p>
                  </a:txBody>
                  <a:tcPr marL="9525" marR="9525" marT="9525"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dirty="0" smtClean="0">
                          <a:solidFill>
                            <a:srgbClr val="000000"/>
                          </a:solidFill>
                          <a:latin typeface="+mn-lt"/>
                        </a:rPr>
                        <a:t>&lt;0.05</a:t>
                      </a:r>
                    </a:p>
                  </a:txBody>
                  <a:tcPr marL="9525" marR="9525" marT="9525" marB="0" anchor="ctr">
                    <a:solidFill>
                      <a:schemeClr val="bg1">
                        <a:lumMod val="95000"/>
                      </a:schemeClr>
                    </a:solidFill>
                  </a:tcPr>
                </a:tc>
              </a:tr>
              <a:tr h="1950623">
                <a:tc>
                  <a:txBody>
                    <a:bodyPr/>
                    <a:lstStyle/>
                    <a:p>
                      <a:pPr algn="ctr" fontAlgn="b"/>
                      <a:r>
                        <a:rPr lang="en-GB" sz="1200" b="1" i="0" u="none" strike="noStrike" dirty="0" smtClean="0">
                          <a:solidFill>
                            <a:srgbClr val="000000"/>
                          </a:solidFill>
                          <a:latin typeface="+mn-lt"/>
                        </a:rPr>
                        <a:t>Number quit at 4 weeks (CO confirmed)</a:t>
                      </a:r>
                      <a:endParaRPr lang="en-GB" sz="1200" b="1" i="0" u="none" strike="noStrike" baseline="0" dirty="0" smtClean="0">
                        <a:solidFill>
                          <a:srgbClr val="000000"/>
                        </a:solidFill>
                        <a:latin typeface="+mn-lt"/>
                      </a:endParaRPr>
                    </a:p>
                    <a:p>
                      <a:pPr algn="ctr" fontAlgn="b"/>
                      <a:r>
                        <a:rPr lang="en-GB" sz="1200" b="1" i="0" u="none" strike="noStrike" dirty="0" smtClean="0">
                          <a:solidFill>
                            <a:srgbClr val="000000"/>
                          </a:solidFill>
                          <a:latin typeface="+mn-lt"/>
                        </a:rPr>
                        <a:t>As % of all smokers</a:t>
                      </a:r>
                    </a:p>
                    <a:p>
                      <a:pPr algn="ctr" fontAlgn="b"/>
                      <a:r>
                        <a:rPr lang="en-GB" sz="1200" b="1" i="0" u="none" strike="noStrike" dirty="0" smtClean="0">
                          <a:solidFill>
                            <a:srgbClr val="000000"/>
                          </a:solidFill>
                          <a:latin typeface="+mn-lt"/>
                        </a:rPr>
                        <a:t>(95% confidence interval)</a:t>
                      </a:r>
                    </a:p>
                    <a:p>
                      <a:pPr algn="ctr" fontAlgn="b"/>
                      <a:endParaRPr lang="en-GB" sz="1200" b="1" i="0" u="none" strike="noStrike" dirty="0" smtClean="0">
                        <a:solidFill>
                          <a:srgbClr val="000000"/>
                        </a:solidFill>
                        <a:latin typeface="+mn-lt"/>
                      </a:endParaRPr>
                    </a:p>
                    <a:p>
                      <a:pPr algn="ctr" fontAlgn="b"/>
                      <a:endParaRPr lang="en-GB" sz="1200" b="1" i="0" u="none" strike="noStrike" dirty="0" smtClean="0">
                        <a:solidFill>
                          <a:srgbClr val="000000"/>
                        </a:solidFill>
                        <a:latin typeface="+mn-lt"/>
                      </a:endParaRPr>
                    </a:p>
                    <a:p>
                      <a:pPr algn="ctr" fontAlgn="b"/>
                      <a:r>
                        <a:rPr lang="en-GB" sz="1200" b="1" i="0" u="none" strike="noStrike" dirty="0" smtClean="0">
                          <a:solidFill>
                            <a:srgbClr val="000000"/>
                          </a:solidFill>
                          <a:latin typeface="+mn-lt"/>
                        </a:rPr>
                        <a:t>As %</a:t>
                      </a:r>
                      <a:r>
                        <a:rPr lang="en-GB" sz="1200" b="1" i="0" u="none" strike="noStrike" baseline="0" dirty="0" smtClean="0">
                          <a:solidFill>
                            <a:srgbClr val="000000"/>
                          </a:solidFill>
                          <a:latin typeface="+mn-lt"/>
                        </a:rPr>
                        <a:t> of treated smokers</a:t>
                      </a:r>
                    </a:p>
                    <a:p>
                      <a:pPr marL="0" marR="0" indent="0" algn="ctr" defTabSz="914400" rtl="0" eaLnBrk="1" fontAlgn="b" latinLnBrk="0" hangingPunct="1">
                        <a:lnSpc>
                          <a:spcPct val="100000"/>
                        </a:lnSpc>
                        <a:spcBef>
                          <a:spcPts val="0"/>
                        </a:spcBef>
                        <a:spcAft>
                          <a:spcPts val="0"/>
                        </a:spcAft>
                        <a:buClrTx/>
                        <a:buSzTx/>
                        <a:buFontTx/>
                        <a:buNone/>
                        <a:tabLst/>
                        <a:defRPr/>
                      </a:pPr>
                      <a:r>
                        <a:rPr lang="en-GB" sz="1200" b="1" i="0" u="none" strike="noStrike" dirty="0" smtClean="0">
                          <a:solidFill>
                            <a:srgbClr val="000000"/>
                          </a:solidFill>
                          <a:latin typeface="+mn-lt"/>
                        </a:rPr>
                        <a:t>(95% confidence interval)</a:t>
                      </a:r>
                    </a:p>
                    <a:p>
                      <a:pPr algn="ctr" fontAlgn="b"/>
                      <a:endParaRPr lang="en-GB" sz="1200" b="1" i="0" u="none" strike="noStrike" dirty="0" smtClean="0">
                        <a:solidFill>
                          <a:srgbClr val="000000"/>
                        </a:solidFill>
                        <a:latin typeface="+mn-lt"/>
                      </a:endParaRPr>
                    </a:p>
                    <a:p>
                      <a:pPr algn="ctr" fontAlgn="b"/>
                      <a:endParaRPr lang="en-GB" sz="1200" b="1" i="0" u="none" strike="noStrike" dirty="0" smtClean="0">
                        <a:solidFill>
                          <a:srgbClr val="000000"/>
                        </a:solidFill>
                        <a:latin typeface="+mn-lt"/>
                      </a:endParaRPr>
                    </a:p>
                    <a:p>
                      <a:pPr algn="ctr" fontAlgn="b"/>
                      <a:endParaRPr lang="en-GB" sz="2000" b="1" i="0" u="none" strike="noStrike" dirty="0" smtClean="0">
                        <a:solidFill>
                          <a:srgbClr val="000000"/>
                        </a:solidFill>
                        <a:latin typeface="+mn-lt"/>
                      </a:endParaRPr>
                    </a:p>
                  </a:txBody>
                  <a:tcPr marL="9525" marR="9525" marT="9525" marB="0" anchor="b">
                    <a:solidFill>
                      <a:schemeClr val="bg1"/>
                    </a:solidFill>
                  </a:tcPr>
                </a:tc>
                <a:tc>
                  <a:txBody>
                    <a:bodyPr/>
                    <a:lstStyle/>
                    <a:p>
                      <a:pPr algn="ctr"/>
                      <a:r>
                        <a:rPr lang="en-GB" sz="1200" b="1" dirty="0" smtClean="0">
                          <a:latin typeface="+mn-lt"/>
                        </a:rPr>
                        <a:t>2</a:t>
                      </a:r>
                    </a:p>
                    <a:p>
                      <a:pPr algn="ctr"/>
                      <a:r>
                        <a:rPr lang="en-GB" sz="1200" b="1" dirty="0" smtClean="0">
                          <a:latin typeface="+mn-lt"/>
                        </a:rPr>
                        <a:t>1%</a:t>
                      </a:r>
                    </a:p>
                    <a:p>
                      <a:pPr algn="ctr"/>
                      <a:r>
                        <a:rPr lang="en-GB" sz="1200" b="1" dirty="0" smtClean="0">
                          <a:latin typeface="+mn-lt"/>
                        </a:rPr>
                        <a:t>(0% - 3%)</a:t>
                      </a:r>
                    </a:p>
                    <a:p>
                      <a:pPr algn="ctr"/>
                      <a:endParaRPr lang="en-GB" sz="1200" b="1" dirty="0" smtClean="0">
                        <a:latin typeface="+mn-lt"/>
                      </a:endParaRPr>
                    </a:p>
                    <a:p>
                      <a:pPr algn="ctr"/>
                      <a:endParaRPr lang="en-GB" sz="1200" b="1" dirty="0" smtClean="0">
                        <a:latin typeface="+mn-lt"/>
                      </a:endParaRPr>
                    </a:p>
                    <a:p>
                      <a:pPr algn="ctr"/>
                      <a:r>
                        <a:rPr lang="en-GB" sz="1200" b="1" dirty="0" smtClean="0">
                          <a:latin typeface="+mn-lt"/>
                        </a:rPr>
                        <a:t>100%</a:t>
                      </a:r>
                    </a:p>
                    <a:p>
                      <a:pPr algn="ctr"/>
                      <a:r>
                        <a:rPr lang="en-GB" sz="1200" b="1" dirty="0" smtClean="0">
                          <a:latin typeface="+mn-lt"/>
                        </a:rPr>
                        <a:t>(34% - 100%)</a:t>
                      </a:r>
                    </a:p>
                  </a:txBody>
                  <a:tcPr marL="9525" marR="9525" marT="9525" marB="0">
                    <a:solidFill>
                      <a:schemeClr val="bg1"/>
                    </a:solidFill>
                  </a:tcPr>
                </a:tc>
                <a:tc>
                  <a:txBody>
                    <a:bodyPr/>
                    <a:lstStyle/>
                    <a:p>
                      <a:pPr algn="ctr"/>
                      <a:r>
                        <a:rPr lang="en-GB" sz="1200" b="1" dirty="0" smtClean="0">
                          <a:latin typeface="+mn-lt"/>
                        </a:rPr>
                        <a:t>18</a:t>
                      </a:r>
                    </a:p>
                    <a:p>
                      <a:pPr algn="ctr"/>
                      <a:r>
                        <a:rPr lang="en-GB" sz="1200" b="1" dirty="0" smtClean="0">
                          <a:latin typeface="+mn-lt"/>
                        </a:rPr>
                        <a:t>10%</a:t>
                      </a:r>
                    </a:p>
                    <a:p>
                      <a:pPr algn="ctr"/>
                      <a:r>
                        <a:rPr lang="en-GB" sz="1200" b="1" dirty="0" smtClean="0">
                          <a:latin typeface="+mn-lt"/>
                        </a:rPr>
                        <a:t>(6% - 15%)</a:t>
                      </a:r>
                    </a:p>
                    <a:p>
                      <a:pPr algn="ctr"/>
                      <a:endParaRPr lang="en-GB" sz="1200" b="1" dirty="0" smtClean="0">
                        <a:latin typeface="+mn-lt"/>
                      </a:endParaRPr>
                    </a:p>
                    <a:p>
                      <a:pPr algn="ctr"/>
                      <a:endParaRPr lang="en-GB" sz="1200" b="1" dirty="0" smtClean="0">
                        <a:latin typeface="+mn-lt"/>
                      </a:endParaRPr>
                    </a:p>
                    <a:p>
                      <a:pPr algn="ctr"/>
                      <a:r>
                        <a:rPr lang="en-GB" sz="1200" b="1" dirty="0" smtClean="0">
                          <a:latin typeface="+mn-lt"/>
                        </a:rPr>
                        <a:t>28%</a:t>
                      </a:r>
                    </a:p>
                    <a:p>
                      <a:pPr algn="ctr"/>
                      <a:r>
                        <a:rPr lang="en-GB" sz="1200" b="1" dirty="0" smtClean="0">
                          <a:latin typeface="+mn-lt"/>
                        </a:rPr>
                        <a:t>(19% - 40%)</a:t>
                      </a:r>
                    </a:p>
                  </a:txBody>
                  <a:tcPr marL="9525" marR="9525" marT="9525" marB="0">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dirty="0" smtClean="0">
                          <a:solidFill>
                            <a:srgbClr val="000000"/>
                          </a:solidFill>
                          <a:latin typeface="+mn-lt"/>
                        </a:rPr>
                        <a:t>&lt;0.05</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i="0" u="none" strike="noStrike" dirty="0" smtClean="0">
                        <a:solidFill>
                          <a:srgbClr val="000000"/>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i="0" u="none" strike="noStrike" dirty="0" smtClean="0">
                        <a:solidFill>
                          <a:srgbClr val="000000"/>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i="0" u="none" strike="noStrike" dirty="0" smtClean="0">
                        <a:solidFill>
                          <a:srgbClr val="000000"/>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i="0" u="none" strike="noStrike" dirty="0" smtClean="0">
                        <a:solidFill>
                          <a:srgbClr val="000000"/>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dirty="0" smtClean="0">
                          <a:solidFill>
                            <a:srgbClr val="000000"/>
                          </a:solidFill>
                          <a:latin typeface="+mn-lt"/>
                        </a:rPr>
                        <a:t>0.09</a:t>
                      </a:r>
                    </a:p>
                  </a:txBody>
                  <a:tcPr marL="9525" marR="9525" marT="9525" marB="0">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115616" y="1357298"/>
          <a:ext cx="7200800" cy="538407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Autofit/>
          </a:bodyPr>
          <a:lstStyle/>
          <a:p>
            <a:r>
              <a:rPr lang="en-GB" sz="3200" dirty="0" smtClean="0"/>
              <a:t>Percentage of low birth weight babies, by locality, for Cwm Taf UHB Jan 2012- Mar 2015 </a:t>
            </a:r>
            <a:r>
              <a:rPr lang="en-GB" sz="2400" dirty="0" smtClean="0"/>
              <a:t>(source MITS)</a:t>
            </a:r>
            <a:endParaRPr lang="en-GB" sz="3200" dirty="0"/>
          </a:p>
        </p:txBody>
      </p:sp>
      <p:cxnSp>
        <p:nvCxnSpPr>
          <p:cNvPr id="4" name="Straight Arrow Connector 3"/>
          <p:cNvCxnSpPr/>
          <p:nvPr/>
        </p:nvCxnSpPr>
        <p:spPr>
          <a:xfrm>
            <a:off x="3635896" y="1556792"/>
            <a:ext cx="0" cy="792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716016" y="1556792"/>
            <a:ext cx="0" cy="792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1"/>
          <p:cNvSpPr txBox="1"/>
          <p:nvPr/>
        </p:nvSpPr>
        <p:spPr>
          <a:xfrm>
            <a:off x="3563888" y="1484784"/>
            <a:ext cx="720080"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smtClean="0"/>
              <a:t>MAMSS starts</a:t>
            </a:r>
            <a:endParaRPr lang="en-GB" sz="1200" b="1" dirty="0"/>
          </a:p>
        </p:txBody>
      </p:sp>
      <p:sp>
        <p:nvSpPr>
          <p:cNvPr id="7" name="TextBox 1"/>
          <p:cNvSpPr txBox="1"/>
          <p:nvPr/>
        </p:nvSpPr>
        <p:spPr>
          <a:xfrm>
            <a:off x="4644008" y="1556792"/>
            <a:ext cx="1080120" cy="6480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smtClean="0"/>
              <a:t>1</a:t>
            </a:r>
            <a:r>
              <a:rPr lang="en-GB" sz="1200" b="1" baseline="30000" dirty="0" smtClean="0"/>
              <a:t>st</a:t>
            </a:r>
            <a:r>
              <a:rPr lang="en-GB" sz="1200" b="1" dirty="0" smtClean="0"/>
              <a:t> MAMSS babies</a:t>
            </a:r>
            <a:endParaRPr lang="en-GB" sz="1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r>
              <a:rPr lang="en-GB" sz="4000" dirty="0" smtClean="0"/>
              <a:t>Why maternal health?</a:t>
            </a:r>
          </a:p>
          <a:p>
            <a:r>
              <a:rPr lang="en-GB" sz="4000" dirty="0" smtClean="0"/>
              <a:t>Maternal risk factors in Cwm Taf</a:t>
            </a:r>
          </a:p>
          <a:p>
            <a:r>
              <a:rPr lang="en-GB" sz="4000" dirty="0" smtClean="0"/>
              <a:t>BASICS and MAMSS</a:t>
            </a:r>
          </a:p>
          <a:p>
            <a:r>
              <a:rPr lang="en-GB" sz="4000" dirty="0" smtClean="0"/>
              <a:t>Low birth weight programme</a:t>
            </a:r>
          </a:p>
          <a:p>
            <a:r>
              <a:rPr lang="en-GB" sz="4000" dirty="0" smtClean="0"/>
              <a:t>Best Start – Burdett Trust for Nursing</a:t>
            </a:r>
            <a:endParaRPr lang="en-GB" sz="4000" dirty="0"/>
          </a:p>
        </p:txBody>
      </p:sp>
      <p:sp>
        <p:nvSpPr>
          <p:cNvPr id="4" name="Slide Number Placeholder 3"/>
          <p:cNvSpPr>
            <a:spLocks noGrp="1"/>
          </p:cNvSpPr>
          <p:nvPr>
            <p:ph type="sldNum" sz="quarter" idx="11"/>
          </p:nvPr>
        </p:nvSpPr>
        <p:spPr/>
        <p:txBody>
          <a:bodyPr/>
          <a:lstStyle/>
          <a:p>
            <a:pPr>
              <a:defRPr/>
            </a:pPr>
            <a:fld id="{92199678-562F-4373-B7C2-70D4FEC9E6CC}" type="slidenum">
              <a:rPr lang="en-GB" smtClean="0"/>
              <a:pPr>
                <a:defRPr/>
              </a:pPr>
              <a:t>2</a:t>
            </a:fld>
            <a:endParaRPr lang="en-GB"/>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r>
              <a:rPr lang="en-GB" dirty="0" smtClean="0"/>
              <a:t>Conclusions</a:t>
            </a:r>
            <a:endParaRPr lang="en-GB" dirty="0"/>
          </a:p>
        </p:txBody>
      </p:sp>
      <p:sp>
        <p:nvSpPr>
          <p:cNvPr id="3" name="Content Placeholder 2"/>
          <p:cNvSpPr>
            <a:spLocks noGrp="1"/>
          </p:cNvSpPr>
          <p:nvPr>
            <p:ph idx="1"/>
          </p:nvPr>
        </p:nvSpPr>
        <p:spPr>
          <a:xfrm>
            <a:off x="214282" y="1357298"/>
            <a:ext cx="8712968" cy="4525963"/>
          </a:xfrm>
        </p:spPr>
        <p:txBody>
          <a:bodyPr/>
          <a:lstStyle/>
          <a:p>
            <a:r>
              <a:rPr lang="en-GB" sz="2400" b="1" dirty="0" smtClean="0"/>
              <a:t>Embedding smoking cessation support in maternity services with a Maternity Support Worker, significantly increased referral, engagement, and uptake by pregnant smokers</a:t>
            </a:r>
          </a:p>
          <a:p>
            <a:pPr>
              <a:buNone/>
            </a:pPr>
            <a:endParaRPr lang="en-GB" sz="1800" b="1" dirty="0" smtClean="0"/>
          </a:p>
          <a:p>
            <a:pPr eaLnBrk="1" hangingPunct="1"/>
            <a:r>
              <a:rPr lang="en-US" sz="2400" b="1" dirty="0" smtClean="0"/>
              <a:t>All women regardless of smoking status offered CO monitoring</a:t>
            </a:r>
          </a:p>
          <a:p>
            <a:pPr eaLnBrk="1" hangingPunct="1">
              <a:buNone/>
            </a:pPr>
            <a:endParaRPr lang="en-US" sz="1800" b="1" dirty="0" smtClean="0"/>
          </a:p>
          <a:p>
            <a:pPr eaLnBrk="1" hangingPunct="1"/>
            <a:r>
              <a:rPr lang="en-US" sz="2400" b="1" dirty="0" smtClean="0"/>
              <a:t>Use of PiCO carbon monoxide monitors</a:t>
            </a:r>
          </a:p>
          <a:p>
            <a:pPr eaLnBrk="1" hangingPunct="1">
              <a:buNone/>
            </a:pPr>
            <a:endParaRPr lang="en-US" sz="1800" b="1" dirty="0" smtClean="0"/>
          </a:p>
          <a:p>
            <a:pPr eaLnBrk="1" hangingPunct="1"/>
            <a:r>
              <a:rPr lang="en-US" sz="2400" b="1" dirty="0" smtClean="0"/>
              <a:t>Ripple effect for families</a:t>
            </a:r>
            <a:endParaRPr lang="en-GB" b="1" dirty="0" smtClean="0"/>
          </a:p>
          <a:p>
            <a:endParaRPr lang="en-GB"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686800" cy="1143000"/>
          </a:xfrm>
        </p:spPr>
        <p:txBody>
          <a:bodyPr/>
          <a:lstStyle/>
          <a:p>
            <a:r>
              <a:rPr lang="en-GB" dirty="0" smtClean="0"/>
              <a:t>Low Birth Weight Programme</a:t>
            </a:r>
            <a:endParaRPr lang="en-GB" dirty="0"/>
          </a:p>
        </p:txBody>
      </p:sp>
      <p:sp>
        <p:nvSpPr>
          <p:cNvPr id="3" name="Content Placeholder 2"/>
          <p:cNvSpPr>
            <a:spLocks noGrp="1"/>
          </p:cNvSpPr>
          <p:nvPr>
            <p:ph idx="1"/>
          </p:nvPr>
        </p:nvSpPr>
        <p:spPr>
          <a:xfrm>
            <a:off x="457200" y="980728"/>
            <a:ext cx="8229600" cy="4525963"/>
          </a:xfrm>
        </p:spPr>
        <p:txBody>
          <a:bodyPr/>
          <a:lstStyle/>
          <a:p>
            <a:pPr>
              <a:buNone/>
            </a:pPr>
            <a:r>
              <a:rPr lang="en-GB" dirty="0" smtClean="0"/>
              <a:t>Combined approach to address the two biggest risk factors in Cwm Taf:</a:t>
            </a:r>
          </a:p>
          <a:p>
            <a:r>
              <a:rPr lang="en-GB" dirty="0" smtClean="0"/>
              <a:t>Smoking</a:t>
            </a:r>
          </a:p>
          <a:p>
            <a:r>
              <a:rPr lang="en-GB" dirty="0" smtClean="0"/>
              <a:t>Obesity </a:t>
            </a:r>
          </a:p>
          <a:p>
            <a:r>
              <a:rPr lang="en-GB" dirty="0" smtClean="0"/>
              <a:t>Funded by Families First in Rhondda Cynon Taf </a:t>
            </a:r>
          </a:p>
          <a:p>
            <a:pPr>
              <a:buNone/>
            </a:pPr>
            <a:r>
              <a:rPr lang="en-GB" dirty="0" smtClean="0"/>
              <a:t>Intervention:</a:t>
            </a:r>
          </a:p>
          <a:p>
            <a:r>
              <a:rPr lang="en-GB" dirty="0" smtClean="0"/>
              <a:t>Roll out MAMSS to Cynon and Taf localities</a:t>
            </a:r>
          </a:p>
          <a:p>
            <a:r>
              <a:rPr lang="en-GB" dirty="0" smtClean="0"/>
              <a:t>Introduce  Bump Start (Doncaster Model) for women with a BMI 35+</a:t>
            </a:r>
          </a:p>
          <a:p>
            <a:endParaRPr lang="en-GB" dirty="0"/>
          </a:p>
        </p:txBody>
      </p:sp>
      <p:sp>
        <p:nvSpPr>
          <p:cNvPr id="4" name="Slide Number Placeholder 3"/>
          <p:cNvSpPr>
            <a:spLocks noGrp="1"/>
          </p:cNvSpPr>
          <p:nvPr>
            <p:ph type="sldNum" sz="quarter" idx="11"/>
          </p:nvPr>
        </p:nvSpPr>
        <p:spPr/>
        <p:txBody>
          <a:bodyPr/>
          <a:lstStyle/>
          <a:p>
            <a:pPr>
              <a:defRPr/>
            </a:pPr>
            <a:fld id="{92199678-562F-4373-B7C2-70D4FEC9E6CC}" type="slidenum">
              <a:rPr lang="en-GB" smtClean="0"/>
              <a:pPr>
                <a:defRPr/>
              </a:pPr>
              <a:t>21</a:t>
            </a:fld>
            <a:endParaRPr lang="en-GB"/>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76221" y="375025"/>
          <a:ext cx="8191560" cy="6477000"/>
        </p:xfrm>
        <a:graphic>
          <a:graphicData uri="http://schemas.openxmlformats.org/drawingml/2006/table">
            <a:tbl>
              <a:tblPr firstRow="1" bandRow="1">
                <a:tableStyleId>{5C22544A-7EE6-4342-B048-85BDC9FD1C3A}</a:tableStyleId>
              </a:tblPr>
              <a:tblGrid>
                <a:gridCol w="4095780"/>
                <a:gridCol w="4095780"/>
              </a:tblGrid>
              <a:tr h="30856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latin typeface="Verdana" pitchFamily="34" charset="0"/>
                        </a:rPr>
                        <a:t>Cwm Taf UHB -Antenatal Visiting Schedule - BMI ≥ 30 </a:t>
                      </a:r>
                    </a:p>
                  </a:txBody>
                  <a:tcPr marL="121920" marR="121920" marT="34290" marB="34290">
                    <a:noFill/>
                  </a:tcPr>
                </a:tc>
                <a:tc hMerge="1">
                  <a:txBody>
                    <a:bodyPr/>
                    <a:lstStyle/>
                    <a:p>
                      <a:endParaRPr lang="en-GB"/>
                    </a:p>
                  </a:txBody>
                  <a:tcPr/>
                </a:tc>
              </a:tr>
              <a:tr h="495300">
                <a:tc gridSpan="2">
                  <a:txBody>
                    <a:bodyPr/>
                    <a:lstStyle/>
                    <a:p>
                      <a:pPr algn="ctr"/>
                      <a:r>
                        <a:rPr lang="en-GB" sz="1200" b="1" u="none" kern="1200" dirty="0" smtClean="0">
                          <a:solidFill>
                            <a:schemeClr val="tx1"/>
                          </a:solidFill>
                          <a:latin typeface="Verdana" pitchFamily="34" charset="0"/>
                          <a:ea typeface="+mn-ea"/>
                          <a:cs typeface="+mn-cs"/>
                        </a:rPr>
                        <a:t>Booking Appointment BMI 30-34.9 no other risk factors book for MLC and Birth Centre/homebirth if wishes </a:t>
                      </a:r>
                      <a:r>
                        <a:rPr lang="en-GB" sz="1200" b="1" kern="1200" dirty="0" smtClean="0">
                          <a:solidFill>
                            <a:schemeClr val="lt1"/>
                          </a:solidFill>
                          <a:latin typeface="Verdana" pitchFamily="34" charset="0"/>
                          <a:ea typeface="+mn-ea"/>
                          <a:cs typeface="+mn-cs"/>
                        </a:rPr>
                        <a:t> </a:t>
                      </a:r>
                    </a:p>
                  </a:txBody>
                  <a:tcPr marL="121920" marR="121920" marT="34290" marB="34290">
                    <a:noFill/>
                  </a:tcPr>
                </a:tc>
                <a:tc hMerge="1">
                  <a:txBody>
                    <a:bodyPr/>
                    <a:lstStyle/>
                    <a:p>
                      <a:endParaRPr lang="en-GB"/>
                    </a:p>
                  </a:txBody>
                  <a:tcPr/>
                </a:tc>
              </a:tr>
              <a:tr h="297180">
                <a:tc>
                  <a:txBody>
                    <a:bodyPr/>
                    <a:lstStyle/>
                    <a:p>
                      <a:pPr algn="ctr"/>
                      <a:r>
                        <a:rPr lang="en-GB" sz="1400" b="1" dirty="0" smtClean="0">
                          <a:latin typeface="Verdana" pitchFamily="34" charset="0"/>
                        </a:rPr>
                        <a:t>BMI  35 – 39.9</a:t>
                      </a:r>
                      <a:endParaRPr lang="en-GB" sz="1400" b="1" dirty="0">
                        <a:latin typeface="Verdana" pitchFamily="34" charset="0"/>
                      </a:endParaRPr>
                    </a:p>
                  </a:txBody>
                  <a:tcPr marL="121920" marR="121920" marT="34290" marB="34290">
                    <a:lnR w="12700" cap="flat" cmpd="sng" algn="ctr">
                      <a:solidFill>
                        <a:schemeClr val="tx1"/>
                      </a:solidFill>
                      <a:prstDash val="solid"/>
                      <a:round/>
                      <a:headEnd type="none" w="med" len="med"/>
                      <a:tailEnd type="none" w="med" len="med"/>
                    </a:lnR>
                    <a:solidFill>
                      <a:srgbClr val="FBCAA2">
                        <a:alpha val="50196"/>
                      </a:srgbClr>
                    </a:solidFill>
                  </a:tcPr>
                </a:tc>
                <a:tc>
                  <a:txBody>
                    <a:bodyPr/>
                    <a:lstStyle/>
                    <a:p>
                      <a:pPr algn="ctr"/>
                      <a:r>
                        <a:rPr lang="en-GB" sz="1400" b="1" dirty="0" smtClean="0">
                          <a:latin typeface="Verdana" pitchFamily="34" charset="0"/>
                        </a:rPr>
                        <a:t>BMI</a:t>
                      </a:r>
                      <a:r>
                        <a:rPr lang="en-GB" sz="1400" b="1" baseline="0" dirty="0" smtClean="0">
                          <a:latin typeface="Verdana" pitchFamily="34" charset="0"/>
                        </a:rPr>
                        <a:t> ≥ 40</a:t>
                      </a:r>
                      <a:endParaRPr lang="en-GB" sz="1400" b="1" dirty="0">
                        <a:latin typeface="Verdana" pitchFamily="34" charset="0"/>
                      </a:endParaRPr>
                    </a:p>
                  </a:txBody>
                  <a:tcPr marL="121920" marR="121920" marT="34290" marB="34290">
                    <a:lnL w="12700" cap="flat" cmpd="sng" algn="ctr">
                      <a:solidFill>
                        <a:schemeClr val="tx1"/>
                      </a:solidFill>
                      <a:prstDash val="solid"/>
                      <a:round/>
                      <a:headEnd type="none" w="med" len="med"/>
                      <a:tailEnd type="none" w="med" len="med"/>
                    </a:lnL>
                    <a:solidFill>
                      <a:srgbClr val="FBCAA2"/>
                    </a:solidFill>
                  </a:tcPr>
                </a:tc>
              </a:tr>
              <a:tr h="495300">
                <a:tc>
                  <a:txBody>
                    <a:bodyPr/>
                    <a:lstStyle/>
                    <a:p>
                      <a:pPr algn="l"/>
                      <a:r>
                        <a:rPr lang="en-GB" sz="1200" b="1" kern="1200" dirty="0" smtClean="0">
                          <a:solidFill>
                            <a:schemeClr val="dk1"/>
                          </a:solidFill>
                          <a:latin typeface="Verdana" pitchFamily="34" charset="0"/>
                          <a:ea typeface="+mn-ea"/>
                          <a:cs typeface="+mn-cs"/>
                        </a:rPr>
                        <a:t>Consultant led care</a:t>
                      </a:r>
                    </a:p>
                    <a:p>
                      <a:pPr algn="l"/>
                      <a:r>
                        <a:rPr lang="en-GB" sz="1200" b="1" kern="1200" dirty="0" smtClean="0">
                          <a:solidFill>
                            <a:schemeClr val="dk1"/>
                          </a:solidFill>
                          <a:latin typeface="Verdana" pitchFamily="34" charset="0"/>
                          <a:ea typeface="+mn-ea"/>
                          <a:cs typeface="+mn-cs"/>
                        </a:rPr>
                        <a:t>Refer to Healthy Lifestyle Midwife</a:t>
                      </a:r>
                    </a:p>
                  </a:txBody>
                  <a:tcPr marL="121920" marR="121920" marT="34290" marB="34290">
                    <a:lnR w="12700" cap="flat" cmpd="sng" algn="ctr">
                      <a:solidFill>
                        <a:schemeClr val="tx1"/>
                      </a:solidFill>
                      <a:prstDash val="solid"/>
                      <a:round/>
                      <a:headEnd type="none" w="med" len="med"/>
                      <a:tailEnd type="none" w="med" len="med"/>
                    </a:lnR>
                    <a:solidFill>
                      <a:srgbClr val="A7BFDE"/>
                    </a:solidFill>
                  </a:tcPr>
                </a:tc>
                <a:tc>
                  <a:txBody>
                    <a:bodyPr/>
                    <a:lstStyle/>
                    <a:p>
                      <a:pPr algn="l"/>
                      <a:r>
                        <a:rPr lang="en-GB" sz="1200" b="1" kern="1200" dirty="0" smtClean="0">
                          <a:solidFill>
                            <a:schemeClr val="dk1"/>
                          </a:solidFill>
                          <a:latin typeface="Verdana" pitchFamily="34" charset="0"/>
                          <a:ea typeface="+mn-ea"/>
                          <a:cs typeface="+mn-cs"/>
                        </a:rPr>
                        <a:t>Consultant led care</a:t>
                      </a:r>
                    </a:p>
                    <a:p>
                      <a:pPr algn="l"/>
                      <a:r>
                        <a:rPr lang="en-GB" sz="1200" b="1" kern="1200" dirty="0" smtClean="0">
                          <a:solidFill>
                            <a:schemeClr val="dk1"/>
                          </a:solidFill>
                          <a:latin typeface="Verdana" pitchFamily="34" charset="0"/>
                          <a:ea typeface="+mn-ea"/>
                          <a:cs typeface="+mn-cs"/>
                        </a:rPr>
                        <a:t>Refer to Healthy Lifestyle Midwife</a:t>
                      </a:r>
                    </a:p>
                  </a:txBody>
                  <a:tcPr marL="121920" marR="121920" marT="34290" marB="34290">
                    <a:lnL w="12700" cap="flat" cmpd="sng" algn="ctr">
                      <a:solidFill>
                        <a:schemeClr val="tx1"/>
                      </a:solidFill>
                      <a:prstDash val="solid"/>
                      <a:round/>
                      <a:headEnd type="none" w="med" len="med"/>
                      <a:tailEnd type="none" w="med" len="med"/>
                    </a:lnL>
                    <a:solidFill>
                      <a:srgbClr val="A7BFDE"/>
                    </a:solidFill>
                  </a:tcPr>
                </a:tc>
              </a:tr>
              <a:tr h="617220">
                <a:tc>
                  <a:txBody>
                    <a:bodyPr/>
                    <a:lstStyle/>
                    <a:p>
                      <a:pPr algn="l"/>
                      <a:r>
                        <a:rPr lang="en-GB" sz="1200" b="1" kern="1200" dirty="0" smtClean="0">
                          <a:solidFill>
                            <a:schemeClr val="dk1"/>
                          </a:solidFill>
                          <a:latin typeface="Verdana" pitchFamily="34" charset="0"/>
                          <a:ea typeface="+mn-ea"/>
                          <a:cs typeface="+mn-cs"/>
                        </a:rPr>
                        <a:t>16 weeks - Healthy Lifestyle Midwife  and Dietitian. </a:t>
                      </a:r>
                    </a:p>
                    <a:p>
                      <a:pPr algn="l"/>
                      <a:r>
                        <a:rPr lang="en-GB" sz="1200" b="1" kern="1200" dirty="0" smtClean="0">
                          <a:solidFill>
                            <a:schemeClr val="dk1"/>
                          </a:solidFill>
                          <a:latin typeface="Verdana" pitchFamily="34" charset="0"/>
                          <a:ea typeface="+mn-ea"/>
                          <a:cs typeface="+mn-cs"/>
                        </a:rPr>
                        <a:t>Risk assessment. Appt given for Glucose Tolerance Test at 28 weeks</a:t>
                      </a:r>
                      <a:endParaRPr lang="en-GB" sz="1200" b="1" u="none" kern="1200" dirty="0" smtClean="0">
                        <a:solidFill>
                          <a:schemeClr val="dk1"/>
                        </a:solidFill>
                        <a:latin typeface="Verdana" pitchFamily="34" charset="0"/>
                        <a:ea typeface="+mn-ea"/>
                        <a:cs typeface="+mn-cs"/>
                      </a:endParaRPr>
                    </a:p>
                  </a:txBody>
                  <a:tcPr marL="121920" marR="121920" marT="34290" marB="34290">
                    <a:lnR w="12700" cap="flat" cmpd="sng" algn="ctr">
                      <a:solidFill>
                        <a:schemeClr val="tx1"/>
                      </a:solidFill>
                      <a:prstDash val="solid"/>
                      <a:round/>
                      <a:headEnd type="none" w="med" len="med"/>
                      <a:tailEnd type="none" w="med" len="med"/>
                    </a:lnR>
                    <a:solidFill>
                      <a:srgbClr val="FBCAA2">
                        <a:alpha val="50000"/>
                      </a:srgbClr>
                    </a:solidFill>
                  </a:tcPr>
                </a:tc>
                <a:tc>
                  <a:txBody>
                    <a:bodyPr/>
                    <a:lstStyle/>
                    <a:p>
                      <a:pPr algn="l"/>
                      <a:r>
                        <a:rPr lang="en-GB" sz="1200" b="1" kern="1200" dirty="0" smtClean="0">
                          <a:solidFill>
                            <a:schemeClr val="dk1"/>
                          </a:solidFill>
                          <a:latin typeface="Verdana" pitchFamily="34" charset="0"/>
                          <a:ea typeface="+mn-ea"/>
                          <a:cs typeface="+mn-cs"/>
                        </a:rPr>
                        <a:t>16 weeks - Healthy Lifestyle Midwife  and Dietitian. </a:t>
                      </a:r>
                    </a:p>
                    <a:p>
                      <a:pPr algn="l"/>
                      <a:r>
                        <a:rPr lang="en-GB" sz="1200" b="1" kern="1200" dirty="0" smtClean="0">
                          <a:solidFill>
                            <a:schemeClr val="dk1"/>
                          </a:solidFill>
                          <a:latin typeface="Verdana" pitchFamily="34" charset="0"/>
                          <a:ea typeface="+mn-ea"/>
                          <a:cs typeface="+mn-cs"/>
                        </a:rPr>
                        <a:t>Risk assessment. Appt given for Glucose Tolerance Test at 28 weeks</a:t>
                      </a:r>
                      <a:endParaRPr lang="en-GB" sz="1200" b="1" u="none" kern="1200" dirty="0" smtClean="0">
                        <a:solidFill>
                          <a:schemeClr val="dk1"/>
                        </a:solidFill>
                        <a:latin typeface="Verdana" pitchFamily="34" charset="0"/>
                        <a:ea typeface="+mn-ea"/>
                        <a:cs typeface="+mn-cs"/>
                      </a:endParaRPr>
                    </a:p>
                  </a:txBody>
                  <a:tcPr marL="121920" marR="121920" marT="34290" marB="34290">
                    <a:lnL w="12700" cap="flat" cmpd="sng" algn="ctr">
                      <a:solidFill>
                        <a:schemeClr val="tx1"/>
                      </a:solidFill>
                      <a:prstDash val="solid"/>
                      <a:round/>
                      <a:headEnd type="none" w="med" len="med"/>
                      <a:tailEnd type="none" w="med" len="med"/>
                    </a:lnL>
                    <a:solidFill>
                      <a:srgbClr val="FBCAA2"/>
                    </a:solidFill>
                  </a:tcPr>
                </a:tc>
              </a:tr>
              <a:tr h="2819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Anomaly USS</a:t>
                      </a:r>
                    </a:p>
                  </a:txBody>
                  <a:tcPr marL="121920" marR="121920" marT="34290" marB="34290">
                    <a:lnR w="12700" cap="flat" cmpd="sng" algn="ctr">
                      <a:solidFill>
                        <a:schemeClr val="tx1"/>
                      </a:solidFill>
                      <a:prstDash val="solid"/>
                      <a:round/>
                      <a:headEnd type="none" w="med" len="med"/>
                      <a:tailEnd type="none" w="med" len="med"/>
                    </a:lnR>
                    <a:solidFill>
                      <a:srgbClr val="808080">
                        <a:alpha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Anomaly USS</a:t>
                      </a:r>
                    </a:p>
                  </a:txBody>
                  <a:tcPr marL="121920" marR="121920" marT="34290" marB="34290">
                    <a:lnL w="12700" cap="flat" cmpd="sng" algn="ctr">
                      <a:solidFill>
                        <a:schemeClr val="tx1"/>
                      </a:solidFill>
                      <a:prstDash val="solid"/>
                      <a:round/>
                      <a:headEnd type="none" w="med" len="med"/>
                      <a:tailEnd type="none" w="med" len="med"/>
                    </a:lnL>
                    <a:solidFill>
                      <a:srgbClr val="808080">
                        <a:alpha val="40000"/>
                      </a:srgbClr>
                    </a:solidFill>
                  </a:tcPr>
                </a:tc>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24 weeks - Healthy Lifestyle Midwife and Dietitian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Weight</a:t>
                      </a:r>
                    </a:p>
                  </a:txBody>
                  <a:tcPr marL="121920" marR="121920" marT="34290" marB="34290">
                    <a:lnR w="12700" cap="flat" cmpd="sng" algn="ctr">
                      <a:solidFill>
                        <a:schemeClr val="tx1"/>
                      </a:solidFill>
                      <a:prstDash val="solid"/>
                      <a:round/>
                      <a:headEnd type="none" w="med" len="med"/>
                      <a:tailEnd type="none" w="med" len="med"/>
                    </a:lnR>
                    <a:solidFill>
                      <a:srgbClr val="FBCAA2">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24 weeks - Healthy Lifestyle Midwife and Dietitian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Weight/referral to Anaesthetist</a:t>
                      </a:r>
                    </a:p>
                  </a:txBody>
                  <a:tcPr marL="121920" marR="121920" marT="34290" marB="34290">
                    <a:lnL w="12700" cap="flat" cmpd="sng" algn="ctr">
                      <a:solidFill>
                        <a:schemeClr val="tx1"/>
                      </a:solidFill>
                      <a:prstDash val="solid"/>
                      <a:round/>
                      <a:headEnd type="none" w="med" len="med"/>
                      <a:tailEnd type="none" w="med" len="med"/>
                    </a:lnL>
                    <a:solidFill>
                      <a:srgbClr val="FBCAA2"/>
                    </a:solidFill>
                  </a:tcPr>
                </a:tc>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28 weeks - Community Midwife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GTT</a:t>
                      </a:r>
                    </a:p>
                  </a:txBody>
                  <a:tcPr marL="121920" marR="121920" marT="34290" marB="34290">
                    <a:lnR w="12700" cap="flat" cmpd="sng" algn="ctr">
                      <a:solidFill>
                        <a:schemeClr val="tx1"/>
                      </a:solidFill>
                      <a:prstDash val="solid"/>
                      <a:round/>
                      <a:headEnd type="none" w="med" len="med"/>
                      <a:tailEnd type="none" w="med" len="med"/>
                    </a:lnR>
                    <a:solidFill>
                      <a:srgbClr val="CDDDAC">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28 weeks - Community Midwife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GTT</a:t>
                      </a:r>
                    </a:p>
                  </a:txBody>
                  <a:tcPr marL="121920" marR="121920" marT="34290" marB="34290">
                    <a:lnL w="12700" cap="flat" cmpd="sng" algn="ctr">
                      <a:solidFill>
                        <a:schemeClr val="tx1"/>
                      </a:solidFill>
                      <a:prstDash val="solid"/>
                      <a:round/>
                      <a:headEnd type="none" w="med" len="med"/>
                      <a:tailEnd type="none" w="med" len="med"/>
                    </a:lnL>
                    <a:solidFill>
                      <a:srgbClr val="CDDDAC">
                        <a:alpha val="50000"/>
                      </a:srgbClr>
                    </a:solidFill>
                  </a:tcPr>
                </a:tc>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31 weeks - Community Midwife</a:t>
                      </a:r>
                    </a:p>
                  </a:txBody>
                  <a:tcPr marL="121920" marR="121920" marT="34290" marB="34290">
                    <a:lnR w="12700" cap="flat" cmpd="sng" algn="ctr">
                      <a:solidFill>
                        <a:schemeClr val="tx1"/>
                      </a:solidFill>
                      <a:prstDash val="solid"/>
                      <a:round/>
                      <a:headEnd type="none" w="med" len="med"/>
                      <a:tailEnd type="none" w="med" len="med"/>
                    </a:lnR>
                    <a:solidFill>
                      <a:srgbClr val="CDDDAC">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29 weeks – Consultant Review</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Serial growth/USS</a:t>
                      </a:r>
                    </a:p>
                  </a:txBody>
                  <a:tcPr marL="121920" marR="121920" marT="34290" marB="34290">
                    <a:lnL w="12700" cap="flat" cmpd="sng" algn="ctr">
                      <a:solidFill>
                        <a:schemeClr val="tx1"/>
                      </a:solidFill>
                      <a:prstDash val="solid"/>
                      <a:round/>
                      <a:headEnd type="none" w="med" len="med"/>
                      <a:tailEnd type="none" w="med" len="med"/>
                    </a:lnL>
                    <a:solidFill>
                      <a:srgbClr val="A7BFDE"/>
                    </a:solidFill>
                  </a:tcPr>
                </a:tc>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34 weeks - Community Midwife</a:t>
                      </a:r>
                    </a:p>
                  </a:txBody>
                  <a:tcPr marL="121920" marR="121920" marT="34290" marB="34290">
                    <a:lnR w="12700" cap="flat" cmpd="sng" algn="ctr">
                      <a:solidFill>
                        <a:schemeClr val="tx1"/>
                      </a:solidFill>
                      <a:prstDash val="solid"/>
                      <a:round/>
                      <a:headEnd type="none" w="med" len="med"/>
                      <a:tailEnd type="none" w="med" len="med"/>
                    </a:lnR>
                    <a:solidFill>
                      <a:srgbClr val="CDDDAC">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From 30 weeks – Anaesthetic Review</a:t>
                      </a:r>
                    </a:p>
                  </a:txBody>
                  <a:tcPr marL="121920" marR="121920" marT="34290" marB="34290">
                    <a:lnL w="12700" cap="flat" cmpd="sng" algn="ctr">
                      <a:solidFill>
                        <a:schemeClr val="tx1"/>
                      </a:solidFill>
                      <a:prstDash val="solid"/>
                      <a:round/>
                      <a:headEnd type="none" w="med" len="med"/>
                      <a:tailEnd type="none" w="med" len="med"/>
                    </a:lnL>
                    <a:solidFill>
                      <a:srgbClr val="CDDDAC">
                        <a:alpha val="50000"/>
                      </a:srgbClr>
                    </a:solidFill>
                  </a:tcPr>
                </a:tc>
              </a:tr>
              <a:tr h="754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36 weeks – Healthy</a:t>
                      </a:r>
                      <a:r>
                        <a:rPr lang="en-GB" sz="1200" b="1" kern="1200" baseline="0" dirty="0" smtClean="0">
                          <a:solidFill>
                            <a:schemeClr val="dk1"/>
                          </a:solidFill>
                          <a:latin typeface="Verdana" pitchFamily="34" charset="0"/>
                          <a:ea typeface="+mn-ea"/>
                          <a:cs typeface="+mn-cs"/>
                        </a:rPr>
                        <a:t> Lifestyle Midwife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smtClean="0">
                          <a:solidFill>
                            <a:schemeClr val="dk1"/>
                          </a:solidFill>
                          <a:latin typeface="Verdana" pitchFamily="34" charset="0"/>
                          <a:ea typeface="+mn-ea"/>
                          <a:cs typeface="+mn-cs"/>
                        </a:rPr>
                        <a:t>Weight</a:t>
                      </a:r>
                      <a:r>
                        <a:rPr lang="en-GB" sz="1200" b="1" kern="1200" dirty="0" smtClean="0">
                          <a:solidFill>
                            <a:schemeClr val="dk1"/>
                          </a:solidFill>
                          <a:latin typeface="Verdana" pitchFamily="34" charset="0"/>
                          <a:ea typeface="+mn-ea"/>
                          <a:cs typeface="+mn-cs"/>
                        </a:rPr>
                        <a:t> </a:t>
                      </a:r>
                    </a:p>
                  </a:txBody>
                  <a:tcPr marL="121920" marR="121920" marT="34290" marB="34290">
                    <a:lnR w="12700" cap="flat" cmpd="sng" algn="ctr">
                      <a:solidFill>
                        <a:schemeClr val="tx1"/>
                      </a:solidFill>
                      <a:prstDash val="solid"/>
                      <a:round/>
                      <a:headEnd type="none" w="med" len="med"/>
                      <a:tailEnd type="none" w="med" len="med"/>
                    </a:lnR>
                    <a:solidFill>
                      <a:srgbClr val="FBCAA2">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36 weeks – Healthy</a:t>
                      </a:r>
                      <a:r>
                        <a:rPr lang="en-GB" sz="1200" b="1" kern="1200" baseline="0" dirty="0" smtClean="0">
                          <a:solidFill>
                            <a:schemeClr val="dk1"/>
                          </a:solidFill>
                          <a:latin typeface="Verdana" pitchFamily="34" charset="0"/>
                          <a:ea typeface="+mn-ea"/>
                          <a:cs typeface="+mn-cs"/>
                        </a:rPr>
                        <a:t> Lifestyle Midwife Weight</a:t>
                      </a:r>
                      <a:r>
                        <a:rPr lang="en-GB" sz="1200" b="1" kern="1200" dirty="0" smtClean="0">
                          <a:solidFill>
                            <a:schemeClr val="dk1"/>
                          </a:solidFill>
                          <a:latin typeface="Verdana"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Complete moving and handling</a:t>
                      </a:r>
                      <a:r>
                        <a:rPr lang="en-GB" sz="1200" b="1" kern="1200" baseline="0" dirty="0" smtClean="0">
                          <a:solidFill>
                            <a:schemeClr val="dk1"/>
                          </a:solidFill>
                          <a:latin typeface="Verdana" pitchFamily="34" charset="0"/>
                          <a:ea typeface="+mn-ea"/>
                          <a:cs typeface="+mn-cs"/>
                        </a:rPr>
                        <a:t> assessment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smtClean="0">
                          <a:solidFill>
                            <a:schemeClr val="dk1"/>
                          </a:solidFill>
                          <a:latin typeface="Verdana" pitchFamily="34" charset="0"/>
                          <a:ea typeface="+mn-ea"/>
                          <a:cs typeface="+mn-cs"/>
                        </a:rPr>
                        <a:t>Discuss/complete birth plan</a:t>
                      </a:r>
                      <a:endParaRPr lang="en-GB" sz="1200" b="1" kern="1200" dirty="0" smtClean="0">
                        <a:solidFill>
                          <a:schemeClr val="dk1"/>
                        </a:solidFill>
                        <a:latin typeface="Verdana" pitchFamily="34" charset="0"/>
                        <a:ea typeface="+mn-ea"/>
                        <a:cs typeface="+mn-cs"/>
                      </a:endParaRPr>
                    </a:p>
                  </a:txBody>
                  <a:tcPr marL="121920" marR="121920" marT="34290" marB="34290">
                    <a:lnL w="12700" cap="flat" cmpd="sng" algn="ctr">
                      <a:solidFill>
                        <a:schemeClr val="tx1"/>
                      </a:solidFill>
                      <a:prstDash val="solid"/>
                      <a:round/>
                      <a:headEnd type="none" w="med" len="med"/>
                      <a:tailEnd type="none" w="med" len="med"/>
                    </a:lnL>
                    <a:solidFill>
                      <a:srgbClr val="FBCAA2"/>
                    </a:solidFill>
                  </a:tcPr>
                </a:tc>
              </a:tr>
              <a:tr h="495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38 weeks - Community Midwife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dk1"/>
                        </a:solidFill>
                        <a:latin typeface="Verdana" pitchFamily="34" charset="0"/>
                        <a:ea typeface="+mn-ea"/>
                        <a:cs typeface="+mn-cs"/>
                      </a:endParaRPr>
                    </a:p>
                  </a:txBody>
                  <a:tcPr marL="121920" marR="121920" marT="34290" marB="34290">
                    <a:lnR w="12700" cap="flat" cmpd="sng" algn="ctr">
                      <a:solidFill>
                        <a:schemeClr val="tx1"/>
                      </a:solidFill>
                      <a:prstDash val="solid"/>
                      <a:round/>
                      <a:headEnd type="none" w="med" len="med"/>
                      <a:tailEnd type="none" w="med" len="med"/>
                    </a:lnR>
                    <a:solidFill>
                      <a:srgbClr val="CDDDAC">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38 weeks</a:t>
                      </a:r>
                      <a:r>
                        <a:rPr lang="en-GB" sz="1200" b="1" kern="1200" baseline="0" dirty="0" smtClean="0">
                          <a:solidFill>
                            <a:schemeClr val="dk1"/>
                          </a:solidFill>
                          <a:latin typeface="Verdana" pitchFamily="34" charset="0"/>
                          <a:ea typeface="+mn-ea"/>
                          <a:cs typeface="+mn-cs"/>
                        </a:rPr>
                        <a:t> - </a:t>
                      </a:r>
                      <a:r>
                        <a:rPr lang="en-GB" sz="1200" b="1" kern="1200" dirty="0" smtClean="0">
                          <a:solidFill>
                            <a:schemeClr val="dk1"/>
                          </a:solidFill>
                          <a:latin typeface="Verdana" pitchFamily="34" charset="0"/>
                          <a:ea typeface="+mn-ea"/>
                          <a:cs typeface="+mn-cs"/>
                        </a:rPr>
                        <a:t>Consultant Review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Growth USS and presentation Plan for delivery/IOL</a:t>
                      </a:r>
                    </a:p>
                  </a:txBody>
                  <a:tcPr marL="121920" marR="121920" marT="34290" marB="34290">
                    <a:lnL w="12700" cap="flat" cmpd="sng" algn="ctr">
                      <a:solidFill>
                        <a:schemeClr val="tx1"/>
                      </a:solidFill>
                      <a:prstDash val="solid"/>
                      <a:round/>
                      <a:headEnd type="none" w="med" len="med"/>
                      <a:tailEnd type="none" w="med" len="med"/>
                    </a:lnL>
                    <a:solidFill>
                      <a:srgbClr val="A7BFDE"/>
                    </a:solidFill>
                  </a:tcPr>
                </a:tc>
              </a:tr>
              <a:tr h="2819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40</a:t>
                      </a:r>
                      <a:r>
                        <a:rPr lang="en-GB" sz="1200" b="1" kern="1200" baseline="0" dirty="0" smtClean="0">
                          <a:solidFill>
                            <a:schemeClr val="dk1"/>
                          </a:solidFill>
                          <a:latin typeface="Verdana" pitchFamily="34" charset="0"/>
                          <a:ea typeface="+mn-ea"/>
                          <a:cs typeface="+mn-cs"/>
                        </a:rPr>
                        <a:t> weeks - </a:t>
                      </a:r>
                      <a:r>
                        <a:rPr lang="en-GB" sz="1200" b="1" kern="1200" dirty="0" smtClean="0">
                          <a:solidFill>
                            <a:schemeClr val="dk1"/>
                          </a:solidFill>
                          <a:latin typeface="Verdana" pitchFamily="34" charset="0"/>
                          <a:ea typeface="+mn-ea"/>
                          <a:cs typeface="+mn-cs"/>
                        </a:rPr>
                        <a:t>Community Midwife</a:t>
                      </a:r>
                    </a:p>
                  </a:txBody>
                  <a:tcPr marL="121920" marR="121920" marT="34290" marB="34290">
                    <a:lnR w="12700" cap="flat" cmpd="sng" algn="ctr">
                      <a:solidFill>
                        <a:schemeClr val="tx1"/>
                      </a:solidFill>
                      <a:prstDash val="solid"/>
                      <a:round/>
                      <a:headEnd type="none" w="med" len="med"/>
                      <a:tailEnd type="none" w="med" len="med"/>
                    </a:lnR>
                    <a:solidFill>
                      <a:srgbClr val="CDDDAC">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40</a:t>
                      </a:r>
                      <a:r>
                        <a:rPr lang="en-GB" sz="1200" b="1" kern="1200" baseline="0" dirty="0" smtClean="0">
                          <a:solidFill>
                            <a:schemeClr val="dk1"/>
                          </a:solidFill>
                          <a:latin typeface="Verdana" pitchFamily="34" charset="0"/>
                          <a:ea typeface="+mn-ea"/>
                          <a:cs typeface="+mn-cs"/>
                        </a:rPr>
                        <a:t> weeks - </a:t>
                      </a:r>
                      <a:r>
                        <a:rPr lang="en-GB" sz="1200" b="1" kern="1200" dirty="0" smtClean="0">
                          <a:solidFill>
                            <a:schemeClr val="dk1"/>
                          </a:solidFill>
                          <a:latin typeface="Verdana" pitchFamily="34" charset="0"/>
                          <a:ea typeface="+mn-ea"/>
                          <a:cs typeface="+mn-cs"/>
                        </a:rPr>
                        <a:t>Community Midwife</a:t>
                      </a:r>
                    </a:p>
                  </a:txBody>
                  <a:tcPr marL="121920" marR="121920" marT="34290" marB="34290">
                    <a:lnL w="12700" cap="flat" cmpd="sng" algn="ctr">
                      <a:solidFill>
                        <a:schemeClr val="tx1"/>
                      </a:solidFill>
                      <a:prstDash val="solid"/>
                      <a:round/>
                      <a:headEnd type="none" w="med" len="med"/>
                      <a:tailEnd type="none" w="med" len="med"/>
                    </a:lnL>
                    <a:solidFill>
                      <a:srgbClr val="CDDDAC">
                        <a:alpha val="50000"/>
                      </a:srgbClr>
                    </a:solidFill>
                  </a:tcPr>
                </a:tc>
              </a:tr>
              <a:tr h="2819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41</a:t>
                      </a:r>
                      <a:r>
                        <a:rPr lang="en-GB" sz="1200" b="1" kern="1200" baseline="0" dirty="0" smtClean="0">
                          <a:solidFill>
                            <a:schemeClr val="dk1"/>
                          </a:solidFill>
                          <a:latin typeface="Verdana" pitchFamily="34" charset="0"/>
                          <a:ea typeface="+mn-ea"/>
                          <a:cs typeface="+mn-cs"/>
                        </a:rPr>
                        <a:t> weeks - </a:t>
                      </a:r>
                      <a:r>
                        <a:rPr lang="en-GB" sz="1200" b="1" kern="1200" dirty="0" smtClean="0">
                          <a:solidFill>
                            <a:schemeClr val="dk1"/>
                          </a:solidFill>
                          <a:latin typeface="Verdana" pitchFamily="34" charset="0"/>
                          <a:ea typeface="+mn-ea"/>
                          <a:cs typeface="+mn-cs"/>
                        </a:rPr>
                        <a:t>Community Midwife</a:t>
                      </a:r>
                    </a:p>
                  </a:txBody>
                  <a:tcPr marL="121920" marR="121920" marT="34290" marB="34290">
                    <a:lnR w="12700" cap="flat" cmpd="sng" algn="ctr">
                      <a:solidFill>
                        <a:schemeClr val="tx1"/>
                      </a:solidFill>
                      <a:prstDash val="solid"/>
                      <a:round/>
                      <a:headEnd type="none" w="med" len="med"/>
                      <a:tailEnd type="none" w="med" len="med"/>
                    </a:lnR>
                    <a:solidFill>
                      <a:srgbClr val="CDDDAC">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Verdana" pitchFamily="34" charset="0"/>
                          <a:ea typeface="+mn-ea"/>
                          <a:cs typeface="+mn-cs"/>
                        </a:rPr>
                        <a:t>41</a:t>
                      </a:r>
                      <a:r>
                        <a:rPr lang="en-GB" sz="1200" b="1" kern="1200" baseline="0" dirty="0" smtClean="0">
                          <a:solidFill>
                            <a:schemeClr val="dk1"/>
                          </a:solidFill>
                          <a:latin typeface="Verdana" pitchFamily="34" charset="0"/>
                          <a:ea typeface="+mn-ea"/>
                          <a:cs typeface="+mn-cs"/>
                        </a:rPr>
                        <a:t> weeks - </a:t>
                      </a:r>
                      <a:r>
                        <a:rPr lang="en-GB" sz="1200" b="1" kern="1200" dirty="0" smtClean="0">
                          <a:solidFill>
                            <a:schemeClr val="dk1"/>
                          </a:solidFill>
                          <a:latin typeface="Verdana" pitchFamily="34" charset="0"/>
                          <a:ea typeface="+mn-ea"/>
                          <a:cs typeface="+mn-cs"/>
                        </a:rPr>
                        <a:t>Community Midwife</a:t>
                      </a:r>
                    </a:p>
                  </a:txBody>
                  <a:tcPr marL="121920" marR="121920" marT="34290" marB="34290">
                    <a:lnL w="12700" cap="flat" cmpd="sng" algn="ctr">
                      <a:solidFill>
                        <a:schemeClr val="tx1"/>
                      </a:solidFill>
                      <a:prstDash val="solid"/>
                      <a:round/>
                      <a:headEnd type="none" w="med" len="med"/>
                      <a:tailEnd type="none" w="med" len="med"/>
                    </a:lnL>
                    <a:solidFill>
                      <a:srgbClr val="CDDDAC">
                        <a:alpha val="50000"/>
                      </a:srgbClr>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Results</a:t>
            </a:r>
            <a:endParaRPr lang="en-GB" dirty="0"/>
          </a:p>
        </p:txBody>
      </p:sp>
      <p:sp>
        <p:nvSpPr>
          <p:cNvPr id="4" name="Content Placeholder 3"/>
          <p:cNvSpPr>
            <a:spLocks noGrp="1"/>
          </p:cNvSpPr>
          <p:nvPr>
            <p:ph idx="1"/>
          </p:nvPr>
        </p:nvSpPr>
        <p:spPr/>
        <p:txBody>
          <a:bodyPr/>
          <a:lstStyle/>
          <a:p>
            <a:r>
              <a:rPr lang="en-GB" dirty="0" smtClean="0"/>
              <a:t>Programme currently running</a:t>
            </a:r>
          </a:p>
          <a:p>
            <a:r>
              <a:rPr lang="en-GB" dirty="0" smtClean="0"/>
              <a:t>Quantitative analysis to be undertaken with SAIL database – Catherine Floyd</a:t>
            </a:r>
          </a:p>
          <a:p>
            <a:pPr>
              <a:buNone/>
            </a:pPr>
            <a:endParaRPr lang="en-GB" dirty="0" smtClean="0"/>
          </a:p>
          <a:p>
            <a:r>
              <a:rPr lang="en-GB" dirty="0" smtClean="0"/>
              <a:t>Qualitative analysis of </a:t>
            </a:r>
          </a:p>
          <a:p>
            <a:pPr>
              <a:buNone/>
            </a:pPr>
            <a:r>
              <a:rPr lang="en-GB" dirty="0" smtClean="0"/>
              <a:t>   Bump Start– </a:t>
            </a:r>
          </a:p>
          <a:p>
            <a:pPr>
              <a:buNone/>
            </a:pPr>
            <a:r>
              <a:rPr lang="en-GB" dirty="0" smtClean="0"/>
              <a:t>   Kathryn Ashton </a:t>
            </a:r>
          </a:p>
          <a:p>
            <a:pPr>
              <a:buNone/>
            </a:pPr>
            <a:r>
              <a:rPr lang="en-GB" dirty="0" smtClean="0"/>
              <a:t>   Public Health Wales  </a:t>
            </a:r>
          </a:p>
          <a:p>
            <a:endParaRPr lang="en-GB" dirty="0" smtClean="0"/>
          </a:p>
          <a:p>
            <a:endParaRPr lang="en-GB" dirty="0"/>
          </a:p>
        </p:txBody>
      </p:sp>
      <p:sp>
        <p:nvSpPr>
          <p:cNvPr id="2" name="Slide Number Placeholder 1"/>
          <p:cNvSpPr>
            <a:spLocks noGrp="1"/>
          </p:cNvSpPr>
          <p:nvPr>
            <p:ph type="sldNum" sz="quarter" idx="11"/>
          </p:nvPr>
        </p:nvSpPr>
        <p:spPr/>
        <p:txBody>
          <a:bodyPr/>
          <a:lstStyle/>
          <a:p>
            <a:pPr>
              <a:defRPr/>
            </a:pPr>
            <a:fld id="{598D30FB-A00D-4B5D-9A6B-E0701B213D42}" type="slidenum">
              <a:rPr lang="en-GB" smtClean="0"/>
              <a:pPr>
                <a:defRPr/>
              </a:pPr>
              <a:t>23</a:t>
            </a:fld>
            <a:endParaRPr lang="en-GB"/>
          </a:p>
        </p:txBody>
      </p:sp>
      <p:pic>
        <p:nvPicPr>
          <p:cNvPr id="5" name="Picture 4" descr="motion.jpg"/>
          <p:cNvPicPr/>
          <p:nvPr/>
        </p:nvPicPr>
        <p:blipFill>
          <a:blip r:embed="rId2" cstate="print"/>
          <a:stretch>
            <a:fillRect/>
          </a:stretch>
        </p:blipFill>
        <p:spPr>
          <a:xfrm>
            <a:off x="6012160" y="3212976"/>
            <a:ext cx="2775887" cy="3240360"/>
          </a:xfrm>
          <a:prstGeom prst="rect">
            <a:avLst/>
          </a:prstGeom>
          <a:ln w="12700">
            <a:solidFill>
              <a:schemeClr val="bg1"/>
            </a:solid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4525963"/>
          </a:xfrm>
        </p:spPr>
        <p:txBody>
          <a:bodyPr/>
          <a:lstStyle/>
          <a:p>
            <a:pPr marL="390525" indent="-390525" defTabSz="1041400">
              <a:lnSpc>
                <a:spcPct val="90000"/>
              </a:lnSpc>
              <a:buNone/>
            </a:pPr>
            <a:r>
              <a:rPr lang="en-GB" sz="2500" b="1" dirty="0" smtClean="0">
                <a:latin typeface="Calibri" pitchFamily="34" charset="0"/>
              </a:rPr>
              <a:t>Bump Start Qualitative Study</a:t>
            </a:r>
          </a:p>
          <a:p>
            <a:pPr marL="390525" indent="-390525" defTabSz="1041400">
              <a:lnSpc>
                <a:spcPct val="90000"/>
              </a:lnSpc>
              <a:buNone/>
            </a:pPr>
            <a:r>
              <a:rPr lang="en-GB" sz="2500" b="1" dirty="0" smtClean="0">
                <a:latin typeface="Calibri" pitchFamily="34" charset="0"/>
              </a:rPr>
              <a:t>Feasibility</a:t>
            </a:r>
          </a:p>
          <a:p>
            <a:pPr marL="846138" lvl="2" indent="-390525" defTabSz="1041400">
              <a:lnSpc>
                <a:spcPct val="90000"/>
              </a:lnSpc>
              <a:buFont typeface="Arial" charset="0"/>
              <a:buChar char="•"/>
            </a:pPr>
            <a:r>
              <a:rPr lang="en-GB" sz="2500" dirty="0" smtClean="0">
                <a:latin typeface="Calibri" pitchFamily="34" charset="0"/>
              </a:rPr>
              <a:t>Received well by both staff and clients– empowered to take control of the service being provided.</a:t>
            </a:r>
          </a:p>
          <a:p>
            <a:pPr marL="846138" lvl="2" indent="-390525" defTabSz="1041400">
              <a:lnSpc>
                <a:spcPct val="90000"/>
              </a:lnSpc>
              <a:buFont typeface="Arial" charset="0"/>
              <a:buChar char="•"/>
            </a:pPr>
            <a:r>
              <a:rPr lang="en-GB" sz="2500" dirty="0" smtClean="0">
                <a:latin typeface="Calibri" pitchFamily="34" charset="0"/>
              </a:rPr>
              <a:t>Importance of involving clinicians in development of services.</a:t>
            </a:r>
          </a:p>
          <a:p>
            <a:pPr marL="846138" lvl="2" indent="-390525" defTabSz="1041400">
              <a:lnSpc>
                <a:spcPct val="90000"/>
              </a:lnSpc>
              <a:buFont typeface="Arial" charset="0"/>
              <a:buChar char="•"/>
            </a:pPr>
            <a:r>
              <a:rPr lang="en-GB" sz="2500" dirty="0" smtClean="0">
                <a:latin typeface="Calibri" pitchFamily="34" charset="0"/>
              </a:rPr>
              <a:t>Importance of communication between professionals.</a:t>
            </a:r>
          </a:p>
          <a:p>
            <a:pPr marL="390525" indent="-390525" defTabSz="1041400">
              <a:lnSpc>
                <a:spcPct val="90000"/>
              </a:lnSpc>
              <a:buNone/>
            </a:pPr>
            <a:r>
              <a:rPr lang="en-GB" sz="2500" b="1" dirty="0" smtClean="0">
                <a:latin typeface="Calibri" pitchFamily="34" charset="0"/>
              </a:rPr>
              <a:t>Acceptability </a:t>
            </a:r>
          </a:p>
          <a:p>
            <a:pPr marL="846138" lvl="1" indent="-325438" defTabSz="1041400">
              <a:lnSpc>
                <a:spcPct val="90000"/>
              </a:lnSpc>
              <a:buFont typeface="Arial" charset="0"/>
              <a:buChar char="•"/>
            </a:pPr>
            <a:r>
              <a:rPr lang="en-GB" sz="2500" dirty="0" smtClean="0">
                <a:latin typeface="Calibri" pitchFamily="34" charset="0"/>
              </a:rPr>
              <a:t>Only 6.2% (n=9) of eligible clients refused the service.</a:t>
            </a:r>
          </a:p>
          <a:p>
            <a:pPr marL="846138" lvl="1" indent="-325438" defTabSz="1041400">
              <a:lnSpc>
                <a:spcPct val="90000"/>
              </a:lnSpc>
              <a:buFont typeface="Arial" charset="0"/>
              <a:buChar char="•"/>
            </a:pPr>
            <a:r>
              <a:rPr lang="en-GB" sz="2500" dirty="0" smtClean="0">
                <a:latin typeface="Calibri" pitchFamily="34" charset="0"/>
              </a:rPr>
              <a:t>Majority of clients reacted positively to the service</a:t>
            </a:r>
          </a:p>
          <a:p>
            <a:pPr marL="846138" lvl="1" indent="-325438" defTabSz="1041400">
              <a:lnSpc>
                <a:spcPct val="90000"/>
              </a:lnSpc>
              <a:buFont typeface="Arial" charset="0"/>
              <a:buChar char="•"/>
            </a:pPr>
            <a:r>
              <a:rPr lang="en-GB" sz="2500" dirty="0" smtClean="0">
                <a:latin typeface="Calibri" pitchFamily="34" charset="0"/>
              </a:rPr>
              <a:t>Particularly welcomed for second pregnancy.</a:t>
            </a:r>
          </a:p>
          <a:p>
            <a:pPr marL="846138" lvl="1" indent="-325438" defTabSz="1041400">
              <a:lnSpc>
                <a:spcPct val="90000"/>
              </a:lnSpc>
              <a:buFont typeface="Arial" charset="0"/>
              <a:buChar char="•"/>
            </a:pPr>
            <a:r>
              <a:rPr lang="en-GB" sz="2500" dirty="0" smtClean="0">
                <a:latin typeface="Calibri" pitchFamily="34" charset="0"/>
              </a:rPr>
              <a:t>83.8% (n=114) of eligible clients attended the first two Bump Start sessions.</a:t>
            </a:r>
          </a:p>
          <a:p>
            <a:pPr marL="846138" lvl="1" indent="-325438" defTabSz="1041400">
              <a:lnSpc>
                <a:spcPct val="90000"/>
              </a:lnSpc>
              <a:buFont typeface="Arial" charset="0"/>
              <a:buChar char="•"/>
            </a:pPr>
            <a:r>
              <a:rPr lang="en-GB" sz="2500" dirty="0" smtClean="0">
                <a:latin typeface="Calibri" pitchFamily="34" charset="0"/>
              </a:rPr>
              <a:t>Service users appreciated the dedicated time offered to them.</a:t>
            </a:r>
          </a:p>
          <a:p>
            <a:pPr marL="846138" lvl="1" indent="-325438" defTabSz="1041400">
              <a:lnSpc>
                <a:spcPct val="90000"/>
              </a:lnSpc>
              <a:buFont typeface="Arial" charset="0"/>
              <a:buChar char="•"/>
            </a:pPr>
            <a:endParaRPr lang="en-GB" sz="2500" dirty="0" smtClean="0">
              <a:latin typeface="Calibri" pitchFamily="34" charset="0"/>
            </a:endParaRPr>
          </a:p>
          <a:p>
            <a:pPr marL="390525" indent="-390525" defTabSz="1041400">
              <a:lnSpc>
                <a:spcPct val="90000"/>
              </a:lnSpc>
              <a:buFont typeface="Arial" charset="0"/>
              <a:buChar char="•"/>
            </a:pPr>
            <a:r>
              <a:rPr lang="en-GB" sz="2500" b="1" dirty="0" smtClean="0">
                <a:latin typeface="Calibri" pitchFamily="34" charset="0"/>
              </a:rPr>
              <a:t>Weight gain</a:t>
            </a:r>
          </a:p>
          <a:p>
            <a:pPr marL="846138" lvl="1" indent="-325438" defTabSz="1041400">
              <a:lnSpc>
                <a:spcPct val="90000"/>
              </a:lnSpc>
              <a:buFont typeface="Arial" charset="0"/>
              <a:buChar char="•"/>
            </a:pPr>
            <a:r>
              <a:rPr lang="en-GB" sz="2500" dirty="0" smtClean="0">
                <a:latin typeface="Calibri" pitchFamily="34" charset="0"/>
              </a:rPr>
              <a:t>29.6% (n=24) of Bump Start clients gained 5-9kgs during pregnancy. This compared to 13.3% (n=4) of the women receiving standard care.</a:t>
            </a:r>
          </a:p>
          <a:p>
            <a:pPr marL="846138" lvl="1" indent="-325438" defTabSz="1041400">
              <a:lnSpc>
                <a:spcPct val="90000"/>
              </a:lnSpc>
              <a:buFont typeface="Arial" charset="0"/>
              <a:buChar char="•"/>
            </a:pPr>
            <a:r>
              <a:rPr lang="en-GB" sz="2500" dirty="0" smtClean="0">
                <a:latin typeface="Calibri" pitchFamily="34" charset="0"/>
              </a:rPr>
              <a:t>However, the difference was not statistically significant (p=0.079) due to small sample size.</a:t>
            </a:r>
          </a:p>
          <a:p>
            <a:pPr>
              <a:buNone/>
            </a:pPr>
            <a:endParaRPr lang="en-GB" dirty="0"/>
          </a:p>
        </p:txBody>
      </p:sp>
      <p:sp>
        <p:nvSpPr>
          <p:cNvPr id="4" name="Slide Number Placeholder 3"/>
          <p:cNvSpPr>
            <a:spLocks noGrp="1"/>
          </p:cNvSpPr>
          <p:nvPr>
            <p:ph type="sldNum" sz="quarter" idx="11"/>
          </p:nvPr>
        </p:nvSpPr>
        <p:spPr/>
        <p:txBody>
          <a:bodyPr/>
          <a:lstStyle/>
          <a:p>
            <a:pPr>
              <a:defRPr/>
            </a:pPr>
            <a:fld id="{92199678-562F-4373-B7C2-70D4FEC9E6CC}" type="slidenum">
              <a:rPr lang="en-GB" smtClean="0"/>
              <a:pPr>
                <a:defRPr/>
              </a:pPr>
              <a:t>24</a:t>
            </a:fld>
            <a:endParaRPr lang="en-GB"/>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developments</a:t>
            </a:r>
            <a:endParaRPr lang="en-GB" dirty="0"/>
          </a:p>
        </p:txBody>
      </p:sp>
      <p:sp>
        <p:nvSpPr>
          <p:cNvPr id="3" name="Content Placeholder 2"/>
          <p:cNvSpPr>
            <a:spLocks noGrp="1"/>
          </p:cNvSpPr>
          <p:nvPr>
            <p:ph idx="1"/>
          </p:nvPr>
        </p:nvSpPr>
        <p:spPr>
          <a:xfrm>
            <a:off x="323528" y="1196752"/>
            <a:ext cx="8229600" cy="4686320"/>
          </a:xfrm>
        </p:spPr>
        <p:txBody>
          <a:bodyPr/>
          <a:lstStyle/>
          <a:p>
            <a:pPr lvl="1"/>
            <a:r>
              <a:rPr lang="en-GB" dirty="0" smtClean="0"/>
              <a:t>Flying Start funding from Merthyr Tydfil County Borough Council for MAMSS agreed 2016/17</a:t>
            </a:r>
            <a:endParaRPr lang="en-GB" sz="3200" dirty="0" smtClean="0"/>
          </a:p>
          <a:p>
            <a:pPr lvl="1"/>
            <a:r>
              <a:rPr lang="en-GB" dirty="0" smtClean="0"/>
              <a:t>Burdett Trust for Nursing £200k funding to develop a programme of lifestyle support , Best Start, for women with a BMI ≥30 until March 2018.  R&amp;D support for ethical approval underway</a:t>
            </a:r>
          </a:p>
          <a:p>
            <a:pPr lvl="2"/>
            <a:r>
              <a:rPr lang="en-GB" dirty="0" smtClean="0"/>
              <a:t>Delivered in community venues </a:t>
            </a:r>
          </a:p>
          <a:p>
            <a:pPr lvl="2"/>
            <a:r>
              <a:rPr lang="en-GB" dirty="0" smtClean="0"/>
              <a:t>Delivered by Maternity Support Workers</a:t>
            </a:r>
          </a:p>
          <a:p>
            <a:pPr lvl="2"/>
            <a:r>
              <a:rPr lang="en-GB" dirty="0" err="1" smtClean="0"/>
              <a:t>Foodwise</a:t>
            </a:r>
            <a:r>
              <a:rPr lang="en-GB" dirty="0" smtClean="0"/>
              <a:t> in Pregnancy programme</a:t>
            </a:r>
          </a:p>
          <a:p>
            <a:pPr lvl="1">
              <a:buNone/>
            </a:pPr>
            <a:endParaRPr lang="en-GB" sz="700"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a:t>
            </a:r>
            <a:endParaRPr lang="en-GB" dirty="0"/>
          </a:p>
        </p:txBody>
      </p:sp>
      <p:sp>
        <p:nvSpPr>
          <p:cNvPr id="3" name="Content Placeholder 2"/>
          <p:cNvSpPr>
            <a:spLocks noGrp="1"/>
          </p:cNvSpPr>
          <p:nvPr>
            <p:ph idx="1"/>
          </p:nvPr>
        </p:nvSpPr>
        <p:spPr>
          <a:xfrm>
            <a:off x="500034" y="1357298"/>
            <a:ext cx="8229600" cy="4525963"/>
          </a:xfrm>
        </p:spPr>
        <p:txBody>
          <a:bodyPr/>
          <a:lstStyle/>
          <a:p>
            <a:r>
              <a:rPr lang="en-GB" sz="1800" dirty="0" smtClean="0"/>
              <a:t>Women and their families</a:t>
            </a:r>
          </a:p>
          <a:p>
            <a:r>
              <a:rPr lang="en-GB" sz="1800" dirty="0" smtClean="0"/>
              <a:t>Midwives and associated team members</a:t>
            </a:r>
          </a:p>
          <a:p>
            <a:r>
              <a:rPr lang="en-GB" sz="1800" dirty="0" smtClean="0"/>
              <a:t>Margaret Munkley, Julie Evans, Sharon John, Angela Bell, Alison Lindley, Alison Reardon, Gail Murphy  </a:t>
            </a:r>
          </a:p>
          <a:p>
            <a:r>
              <a:rPr lang="en-GB" sz="1800" dirty="0" smtClean="0"/>
              <a:t>Cwm Taf Research and Development Department – John Geen; Rhian Beynon; Amy Jordan</a:t>
            </a:r>
          </a:p>
          <a:p>
            <a:r>
              <a:rPr lang="en-GB" sz="1800" dirty="0" smtClean="0"/>
              <a:t>Rachel Fielding, Head of Midwifery, Gynaecology &amp; Sexual Health</a:t>
            </a:r>
          </a:p>
          <a:p>
            <a:r>
              <a:rPr lang="en-GB" sz="1800" dirty="0" smtClean="0"/>
              <a:t>Nicola John, Director of Public Health</a:t>
            </a:r>
          </a:p>
          <a:p>
            <a:r>
              <a:rPr lang="en-GB" sz="1800" dirty="0" smtClean="0"/>
              <a:t>Howard Rowe, Clinical Director, Head of Medicines Management</a:t>
            </a:r>
          </a:p>
          <a:p>
            <a:r>
              <a:rPr lang="en-GB" sz="1800" dirty="0" smtClean="0"/>
              <a:t>Emma Williams and Community pharmacies in Cwm Taf</a:t>
            </a:r>
          </a:p>
          <a:p>
            <a:r>
              <a:rPr lang="en-GB" sz="1800" dirty="0" smtClean="0"/>
              <a:t>Stop Smoking Wales</a:t>
            </a:r>
          </a:p>
          <a:p>
            <a:r>
              <a:rPr lang="en-GB" sz="1800" dirty="0" smtClean="0"/>
              <a:t>MAMSS steering group</a:t>
            </a:r>
          </a:p>
          <a:p>
            <a:r>
              <a:rPr lang="en-GB" sz="1800" dirty="0" smtClean="0"/>
              <a:t>Public Health Wales Observatory</a:t>
            </a:r>
          </a:p>
          <a:p>
            <a:r>
              <a:rPr lang="en-GB" sz="1800" dirty="0" smtClean="0"/>
              <a:t>Kathryn Ashton, Public Health Wales </a:t>
            </a:r>
          </a:p>
          <a:p>
            <a:r>
              <a:rPr lang="en-GB" sz="1800" dirty="0" smtClean="0"/>
              <a:t>Catherine Floyd Public Health Wales </a:t>
            </a:r>
          </a:p>
          <a:p>
            <a:endParaRPr lang="en-GB" sz="18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GB" dirty="0" smtClean="0"/>
              <a:t>References</a:t>
            </a:r>
            <a:endParaRPr lang="en-GB" dirty="0"/>
          </a:p>
        </p:txBody>
      </p:sp>
      <p:sp>
        <p:nvSpPr>
          <p:cNvPr id="3" name="Content Placeholder 2"/>
          <p:cNvSpPr>
            <a:spLocks noGrp="1"/>
          </p:cNvSpPr>
          <p:nvPr>
            <p:ph idx="1"/>
          </p:nvPr>
        </p:nvSpPr>
        <p:spPr>
          <a:xfrm>
            <a:off x="428596" y="1071546"/>
            <a:ext cx="8229600" cy="4929222"/>
          </a:xfrm>
        </p:spPr>
        <p:txBody>
          <a:bodyPr/>
          <a:lstStyle/>
          <a:p>
            <a:r>
              <a:rPr lang="en-GB" sz="1400" dirty="0" err="1" smtClean="0">
                <a:solidFill>
                  <a:schemeClr val="tx1"/>
                </a:solidFill>
              </a:rPr>
              <a:t>McAndrew</a:t>
            </a:r>
            <a:r>
              <a:rPr lang="en-GB" sz="1400" dirty="0" smtClean="0">
                <a:solidFill>
                  <a:schemeClr val="tx1"/>
                </a:solidFill>
              </a:rPr>
              <a:t>, F., Thompson, J., Fellows, L., Large, A., Speed, M. and Renfrew, M.J (2010) </a:t>
            </a:r>
            <a:r>
              <a:rPr lang="en-GB" sz="1400" i="1" kern="1200" dirty="0" smtClean="0">
                <a:solidFill>
                  <a:schemeClr val="tx1"/>
                </a:solidFill>
              </a:rPr>
              <a:t>Infant Feeding Survey</a:t>
            </a:r>
            <a:r>
              <a:rPr lang="en-GB" sz="1400" i="1" kern="1200" dirty="0" smtClean="0">
                <a:solidFill>
                  <a:schemeClr val="tx1"/>
                </a:solidFill>
                <a:latin typeface="Arial" charset="0"/>
              </a:rPr>
              <a:t>. </a:t>
            </a:r>
            <a:r>
              <a:rPr lang="en-GB" sz="1400" dirty="0" smtClean="0">
                <a:solidFill>
                  <a:schemeClr val="tx1"/>
                </a:solidFill>
              </a:rPr>
              <a:t>The Health and Social Care Information Centre. </a:t>
            </a:r>
            <a:endParaRPr lang="en-GB" sz="1400" kern="1200" dirty="0" smtClean="0">
              <a:solidFill>
                <a:schemeClr val="tx1"/>
              </a:solidFill>
              <a:latin typeface="Arial" charset="0"/>
            </a:endParaRPr>
          </a:p>
          <a:p>
            <a:r>
              <a:rPr lang="en-GB" sz="1400" dirty="0" smtClean="0">
                <a:solidFill>
                  <a:schemeClr val="tx1"/>
                </a:solidFill>
              </a:rPr>
              <a:t>Dolman, R., Gibbon, R., and Roberts, C. (2007) </a:t>
            </a:r>
            <a:r>
              <a:rPr lang="en-GB" sz="1400" i="1" dirty="0" smtClean="0">
                <a:solidFill>
                  <a:schemeClr val="tx1"/>
                </a:solidFill>
              </a:rPr>
              <a:t>Smoking in Wales: Current Facts. </a:t>
            </a:r>
            <a:r>
              <a:rPr lang="en-GB" sz="1400" dirty="0" smtClean="0">
                <a:solidFill>
                  <a:schemeClr val="tx1"/>
                </a:solidFill>
              </a:rPr>
              <a:t>Wales Centre for Health</a:t>
            </a:r>
            <a:r>
              <a:rPr lang="en-GB" sz="1400" i="1" dirty="0" smtClean="0">
                <a:solidFill>
                  <a:schemeClr val="tx1"/>
                </a:solidFill>
              </a:rPr>
              <a:t>. </a:t>
            </a:r>
          </a:p>
          <a:p>
            <a:r>
              <a:rPr lang="en-GB" sz="1400" dirty="0" smtClean="0">
                <a:solidFill>
                  <a:schemeClr val="tx1"/>
                </a:solidFill>
              </a:rPr>
              <a:t>Johnson, C (2014) </a:t>
            </a:r>
            <a:r>
              <a:rPr lang="en-GB" sz="1400" i="1" dirty="0" smtClean="0">
                <a:solidFill>
                  <a:schemeClr val="tx1"/>
                </a:solidFill>
              </a:rPr>
              <a:t>Low birth weight: a review of risk factors and interventions</a:t>
            </a:r>
            <a:r>
              <a:rPr lang="en-GB" sz="1400" dirty="0" smtClean="0">
                <a:solidFill>
                  <a:schemeClr val="tx1"/>
                </a:solidFill>
              </a:rPr>
              <a:t>, Public Health Wales  </a:t>
            </a:r>
          </a:p>
          <a:p>
            <a:r>
              <a:rPr lang="fr-FR" sz="1400" dirty="0" smtClean="0">
                <a:solidFill>
                  <a:schemeClr val="tx1"/>
                </a:solidFill>
              </a:rPr>
              <a:t>Jones et al (2012)</a:t>
            </a:r>
            <a:r>
              <a:rPr lang="en-GB" sz="1400" dirty="0" smtClean="0">
                <a:solidFill>
                  <a:schemeClr val="tx1"/>
                </a:solidFill>
              </a:rPr>
              <a:t> </a:t>
            </a:r>
            <a:r>
              <a:rPr lang="en-GB" sz="1400" i="1" dirty="0" smtClean="0">
                <a:solidFill>
                  <a:schemeClr val="tx1"/>
                </a:solidFill>
              </a:rPr>
              <a:t>Smoking in Pregnancy: Briefing Paper Reproductive and Early Years Pathfinder Project. </a:t>
            </a:r>
            <a:r>
              <a:rPr lang="en-GB" sz="1400" dirty="0" smtClean="0">
                <a:solidFill>
                  <a:schemeClr val="tx1"/>
                </a:solidFill>
              </a:rPr>
              <a:t>Public Health Wales.</a:t>
            </a:r>
          </a:p>
          <a:p>
            <a:r>
              <a:rPr lang="en-GB" sz="1400" dirty="0" smtClean="0">
                <a:solidFill>
                  <a:schemeClr val="tx1"/>
                </a:solidFill>
              </a:rPr>
              <a:t>Lumley, J., Chamberlain, C., </a:t>
            </a:r>
            <a:r>
              <a:rPr lang="en-GB" sz="1400" dirty="0" err="1" smtClean="0">
                <a:solidFill>
                  <a:schemeClr val="tx1"/>
                </a:solidFill>
              </a:rPr>
              <a:t>Dowswell</a:t>
            </a:r>
            <a:r>
              <a:rPr lang="en-GB" sz="1400" dirty="0" smtClean="0">
                <a:solidFill>
                  <a:schemeClr val="tx1"/>
                </a:solidFill>
              </a:rPr>
              <a:t>, T., Oliver, S., Oakley, L. and Watson L. </a:t>
            </a:r>
            <a:r>
              <a:rPr lang="en-GB" sz="1400" i="1" dirty="0" smtClean="0">
                <a:solidFill>
                  <a:schemeClr val="tx1"/>
                </a:solidFill>
              </a:rPr>
              <a:t>Interventions for promoting smoking cessation during pregnancy. </a:t>
            </a:r>
            <a:r>
              <a:rPr lang="en-GB" sz="1400" dirty="0" smtClean="0">
                <a:solidFill>
                  <a:schemeClr val="tx1"/>
                </a:solidFill>
              </a:rPr>
              <a:t>Cochrane Database of Systematic Reviews (2009), Issue 3. Art. No.: CD001055. DOI 10.1002/14651858.CD001055.pub3 </a:t>
            </a:r>
          </a:p>
          <a:p>
            <a:r>
              <a:rPr lang="en-GB" sz="1400" kern="1200" dirty="0" smtClean="0">
                <a:solidFill>
                  <a:schemeClr val="tx1"/>
                </a:solidFill>
                <a:cs typeface="Arial" pitchFamily="34" charset="0"/>
              </a:rPr>
              <a:t>Quitting smoking in pregnancy and following childbirth. NICE public health guidance (PH26, June 2010)</a:t>
            </a:r>
          </a:p>
          <a:p>
            <a:r>
              <a:rPr lang="en-GB" sz="1400" dirty="0" smtClean="0">
                <a:solidFill>
                  <a:schemeClr val="tx1"/>
                </a:solidFill>
              </a:rPr>
              <a:t>Richardson, A. (2009) </a:t>
            </a:r>
            <a:r>
              <a:rPr lang="en-GB" sz="1400" i="1" dirty="0" smtClean="0">
                <a:solidFill>
                  <a:schemeClr val="tx1"/>
                </a:solidFill>
              </a:rPr>
              <a:t>Investing in Public Health: A briefing paper for the Canterbury District Health Board. </a:t>
            </a:r>
            <a:r>
              <a:rPr lang="en-GB" sz="1400" dirty="0" smtClean="0">
                <a:solidFill>
                  <a:schemeClr val="tx1"/>
                </a:solidFill>
              </a:rPr>
              <a:t>Available at </a:t>
            </a:r>
            <a:r>
              <a:rPr lang="en-GB" sz="1400" u="sng" dirty="0" smtClean="0">
                <a:solidFill>
                  <a:schemeClr val="tx1"/>
                </a:solidFill>
                <a:hlinkClick r:id="rId3"/>
              </a:rPr>
              <a:t>http://www.cph.co.nz/Files/InvestingInPublicHealth.pdf</a:t>
            </a:r>
            <a:r>
              <a:rPr lang="en-GB" sz="1400" dirty="0" smtClean="0">
                <a:solidFill>
                  <a:schemeClr val="tx1"/>
                </a:solidFill>
              </a:rPr>
              <a:t> (accessed 13.10.14)</a:t>
            </a:r>
          </a:p>
          <a:p>
            <a:r>
              <a:rPr lang="en-GB" sz="1400" kern="1200" dirty="0" smtClean="0">
                <a:solidFill>
                  <a:schemeClr val="tx1"/>
                </a:solidFill>
              </a:rPr>
              <a:t>Public Health Wales Observatory (2014) </a:t>
            </a:r>
            <a:r>
              <a:rPr lang="en-GB" sz="1400" i="1" dirty="0" smtClean="0">
                <a:solidFill>
                  <a:schemeClr val="tx1"/>
                </a:solidFill>
              </a:rPr>
              <a:t>Small area analysis of the Cwm Taf University Health Board maternity database. </a:t>
            </a:r>
            <a:r>
              <a:rPr lang="en-GB" sz="1400" dirty="0" smtClean="0">
                <a:solidFill>
                  <a:schemeClr val="tx1"/>
                </a:solidFill>
                <a:hlinkClick r:id="rId4"/>
              </a:rPr>
              <a:t>http://howis.wales.nhs.uk/sitesplus/922/page/59471</a:t>
            </a:r>
            <a:r>
              <a:rPr lang="en-GB" sz="1400" dirty="0" smtClean="0">
                <a:solidFill>
                  <a:schemeClr val="tx1"/>
                </a:solidFill>
              </a:rPr>
              <a:t> (accessed 13.10.2014)</a:t>
            </a:r>
            <a:endParaRPr lang="en-GB" sz="1400" kern="1200" dirty="0" smtClean="0">
              <a:solidFill>
                <a:schemeClr val="tx1"/>
              </a:solidFill>
            </a:endParaRPr>
          </a:p>
          <a:p>
            <a:r>
              <a:rPr lang="en-US" sz="1400" dirty="0" smtClean="0">
                <a:solidFill>
                  <a:schemeClr val="tx1"/>
                </a:solidFill>
                <a:cs typeface="Arial" pitchFamily="34" charset="0"/>
              </a:rPr>
              <a:t>Welsh Government (2011) </a:t>
            </a:r>
            <a:r>
              <a:rPr lang="en-US" sz="1400" i="1" dirty="0" smtClean="0">
                <a:solidFill>
                  <a:schemeClr val="tx1"/>
                </a:solidFill>
                <a:cs typeface="Arial" pitchFamily="34" charset="0"/>
              </a:rPr>
              <a:t>A Strategic Vision for Maternity Services in Wales.</a:t>
            </a:r>
            <a:r>
              <a:rPr lang="en-US" sz="1400" dirty="0" smtClean="0">
                <a:solidFill>
                  <a:schemeClr val="tx1"/>
                </a:solidFill>
                <a:cs typeface="Arial" pitchFamily="34" charset="0"/>
              </a:rPr>
              <a:t> Welsh Government.</a:t>
            </a:r>
          </a:p>
          <a:p>
            <a:r>
              <a:rPr lang="en-GB" sz="1400" dirty="0" smtClean="0">
                <a:solidFill>
                  <a:schemeClr val="tx1"/>
                </a:solidFill>
              </a:rPr>
              <a:t>West, R.(2005) </a:t>
            </a:r>
            <a:r>
              <a:rPr lang="en-GB" sz="1400" i="1" dirty="0" smtClean="0">
                <a:solidFill>
                  <a:schemeClr val="tx1"/>
                </a:solidFill>
              </a:rPr>
              <a:t>Assessing smoking cessation performance in NHS Stop Smoking Services: The Russell Standard.</a:t>
            </a:r>
            <a:endParaRPr lang="en-US" sz="1400" dirty="0" smtClean="0">
              <a:solidFill>
                <a:schemeClr val="tx1"/>
              </a:solidFill>
              <a:cs typeface="Arial" pitchFamily="34" charset="0"/>
            </a:endParaRPr>
          </a:p>
          <a:p>
            <a:pPr>
              <a:buNone/>
            </a:pPr>
            <a:endParaRPr lang="en-GB" sz="1400" dirty="0" smtClean="0"/>
          </a:p>
          <a:p>
            <a:endParaRPr lang="en-GB" sz="18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11"/>
          </p:nvPr>
        </p:nvSpPr>
        <p:spPr>
          <a:noFill/>
        </p:spPr>
        <p:txBody>
          <a:bodyPr/>
          <a:lstStyle/>
          <a:p>
            <a:fld id="{94172D20-E234-4DCE-9971-97E164636E64}" type="slidenum">
              <a:rPr lang="en-GB"/>
              <a:pPr/>
              <a:t>28</a:t>
            </a:fld>
            <a:endParaRPr lang="en-GB"/>
          </a:p>
        </p:txBody>
      </p:sp>
      <p:pic>
        <p:nvPicPr>
          <p:cNvPr id="8195" name="Picture 2" descr="backgound"/>
          <p:cNvPicPr>
            <a:picLocks noChangeAspect="1" noChangeArrowheads="1"/>
          </p:cNvPicPr>
          <p:nvPr/>
        </p:nvPicPr>
        <p:blipFill>
          <a:blip r:embed="rId2" cstate="print"/>
          <a:srcRect/>
          <a:stretch>
            <a:fillRect/>
          </a:stretch>
        </p:blipFill>
        <p:spPr bwMode="auto">
          <a:xfrm>
            <a:off x="0" y="0"/>
            <a:ext cx="9324975" cy="6975475"/>
          </a:xfrm>
          <a:prstGeom prst="rect">
            <a:avLst/>
          </a:prstGeom>
          <a:noFill/>
          <a:ln w="9525">
            <a:noFill/>
            <a:miter lim="800000"/>
            <a:headEnd/>
            <a:tailEnd/>
          </a:ln>
        </p:spPr>
      </p:pic>
      <p:sp>
        <p:nvSpPr>
          <p:cNvPr id="8196" name="Text Box 3"/>
          <p:cNvSpPr txBox="1">
            <a:spLocks noChangeArrowheads="1"/>
          </p:cNvSpPr>
          <p:nvPr/>
        </p:nvSpPr>
        <p:spPr bwMode="auto">
          <a:xfrm>
            <a:off x="2339975" y="1700213"/>
            <a:ext cx="184150" cy="366712"/>
          </a:xfrm>
          <a:prstGeom prst="rect">
            <a:avLst/>
          </a:prstGeom>
          <a:noFill/>
          <a:ln w="9525">
            <a:noFill/>
            <a:miter lim="800000"/>
            <a:headEnd/>
            <a:tailEnd/>
          </a:ln>
        </p:spPr>
        <p:txBody>
          <a:bodyPr wrap="none">
            <a:spAutoFit/>
          </a:bodyPr>
          <a:lstStyle/>
          <a:p>
            <a:endParaRPr lang="en-US"/>
          </a:p>
        </p:txBody>
      </p:sp>
      <p:sp>
        <p:nvSpPr>
          <p:cNvPr id="8197" name="Text Box 4"/>
          <p:cNvSpPr txBox="1">
            <a:spLocks noChangeArrowheads="1"/>
          </p:cNvSpPr>
          <p:nvPr/>
        </p:nvSpPr>
        <p:spPr bwMode="auto">
          <a:xfrm>
            <a:off x="4284663" y="3716338"/>
            <a:ext cx="4125912" cy="366712"/>
          </a:xfrm>
          <a:prstGeom prst="rect">
            <a:avLst/>
          </a:prstGeom>
          <a:noFill/>
          <a:ln w="9525">
            <a:noFill/>
            <a:miter lim="800000"/>
            <a:headEnd/>
            <a:tailEnd/>
          </a:ln>
        </p:spPr>
        <p:txBody>
          <a:bodyPr>
            <a:spAutoFit/>
          </a:bodyPr>
          <a:lstStyle/>
          <a:p>
            <a:endParaRPr lang="en-US"/>
          </a:p>
        </p:txBody>
      </p:sp>
      <p:sp>
        <p:nvSpPr>
          <p:cNvPr id="8198" name="Text Box 5"/>
          <p:cNvSpPr txBox="1">
            <a:spLocks noChangeArrowheads="1"/>
          </p:cNvSpPr>
          <p:nvPr/>
        </p:nvSpPr>
        <p:spPr bwMode="auto">
          <a:xfrm>
            <a:off x="1785918" y="3357562"/>
            <a:ext cx="5929354" cy="707886"/>
          </a:xfrm>
          <a:prstGeom prst="rect">
            <a:avLst/>
          </a:prstGeom>
          <a:noFill/>
          <a:ln w="9525">
            <a:noFill/>
            <a:miter lim="800000"/>
            <a:headEnd/>
            <a:tailEnd/>
          </a:ln>
        </p:spPr>
        <p:txBody>
          <a:bodyPr wrap="square">
            <a:spAutoFit/>
          </a:bodyPr>
          <a:lstStyle/>
          <a:p>
            <a:pPr algn="ctr">
              <a:spcBef>
                <a:spcPct val="50000"/>
              </a:spcBef>
            </a:pPr>
            <a:r>
              <a:rPr lang="en-GB" sz="4000" b="1" dirty="0">
                <a:latin typeface="+mj-lt"/>
              </a:rPr>
              <a:t>Any </a:t>
            </a:r>
            <a:r>
              <a:rPr lang="en-GB" sz="4000" b="1" dirty="0" smtClean="0">
                <a:latin typeface="+mj-lt"/>
              </a:rPr>
              <a:t>questions</a:t>
            </a:r>
            <a:r>
              <a:rPr lang="en-GB" sz="4000" b="1" dirty="0">
                <a:latin typeface="+mj-lt"/>
              </a:rPr>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GB" altLang="en-US" dirty="0" smtClean="0"/>
              <a:t>Low Birth Weight</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GB" b="1" dirty="0" smtClean="0"/>
              <a:t>Low Birth Weight is important because it is closely linked to:</a:t>
            </a:r>
          </a:p>
          <a:p>
            <a:pPr lvl="1" eaLnBrk="1" fontAlgn="auto" hangingPunct="1">
              <a:spcAft>
                <a:spcPts val="0"/>
              </a:spcAft>
              <a:buFont typeface="Arial" pitchFamily="34" charset="0"/>
              <a:buChar char="–"/>
              <a:defRPr/>
            </a:pPr>
            <a:r>
              <a:rPr lang="en-GB" b="1" dirty="0" smtClean="0"/>
              <a:t>Increased infant mortality</a:t>
            </a:r>
          </a:p>
          <a:p>
            <a:pPr lvl="1" eaLnBrk="1" fontAlgn="auto" hangingPunct="1">
              <a:spcAft>
                <a:spcPts val="0"/>
              </a:spcAft>
              <a:buFont typeface="Arial" pitchFamily="34" charset="0"/>
              <a:buChar char="–"/>
              <a:defRPr/>
            </a:pPr>
            <a:r>
              <a:rPr lang="en-GB" b="1" dirty="0" smtClean="0"/>
              <a:t>Illness and developmental problems in childhood</a:t>
            </a:r>
          </a:p>
          <a:p>
            <a:pPr lvl="1" eaLnBrk="1" fontAlgn="auto" hangingPunct="1">
              <a:spcAft>
                <a:spcPts val="0"/>
              </a:spcAft>
              <a:buFont typeface="Arial" pitchFamily="34" charset="0"/>
              <a:buChar char="–"/>
              <a:defRPr/>
            </a:pPr>
            <a:r>
              <a:rPr lang="en-GB" b="1" dirty="0" smtClean="0"/>
              <a:t>Life limiting conditions in adulthood including cardiovascular disease</a:t>
            </a:r>
          </a:p>
          <a:p>
            <a:pPr lvl="1" eaLnBrk="1" fontAlgn="auto" hangingPunct="1">
              <a:spcAft>
                <a:spcPts val="0"/>
              </a:spcAft>
              <a:buFont typeface="Arial" pitchFamily="34" charset="0"/>
              <a:buChar char="–"/>
              <a:defRPr/>
            </a:pPr>
            <a:r>
              <a:rPr lang="en-GB" b="1" dirty="0" smtClean="0"/>
              <a:t>Increased risk of having low birth weight children</a:t>
            </a:r>
          </a:p>
          <a:p>
            <a:pPr eaLnBrk="1" fontAlgn="auto" hangingPunct="1">
              <a:spcAft>
                <a:spcPts val="0"/>
              </a:spcAft>
              <a:buFont typeface="Arial" pitchFamily="34" charset="0"/>
              <a:buChar char="•"/>
              <a:defRPr/>
            </a:pPr>
            <a:r>
              <a:rPr lang="en-GB" b="1" dirty="0" smtClean="0"/>
              <a:t>Contributes to persistent health and social inequalities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99392"/>
            <a:ext cx="8229600" cy="1143000"/>
          </a:xfrm>
        </p:spPr>
        <p:txBody>
          <a:bodyPr/>
          <a:lstStyle/>
          <a:p>
            <a:pPr eaLnBrk="1" hangingPunct="1"/>
            <a:r>
              <a:rPr lang="en-GB" altLang="en-US" dirty="0" smtClean="0"/>
              <a:t>Reducing Low Birth Weight</a:t>
            </a:r>
          </a:p>
        </p:txBody>
      </p:sp>
      <p:graphicFrame>
        <p:nvGraphicFramePr>
          <p:cNvPr id="4" name="Content Placeholder 3"/>
          <p:cNvGraphicFramePr>
            <a:graphicFrameLocks noGrp="1"/>
          </p:cNvGraphicFramePr>
          <p:nvPr>
            <p:ph idx="1"/>
          </p:nvPr>
        </p:nvGraphicFramePr>
        <p:xfrm>
          <a:off x="214282" y="1340768"/>
          <a:ext cx="7094022" cy="537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6" name="TextBox 4"/>
          <p:cNvSpPr txBox="1">
            <a:spLocks noChangeArrowheads="1"/>
          </p:cNvSpPr>
          <p:nvPr/>
        </p:nvSpPr>
        <p:spPr bwMode="auto">
          <a:xfrm>
            <a:off x="2571750" y="764704"/>
            <a:ext cx="2114550" cy="369888"/>
          </a:xfrm>
          <a:prstGeom prst="rect">
            <a:avLst/>
          </a:prstGeom>
          <a:noFill/>
          <a:ln w="9525">
            <a:noFill/>
            <a:miter lim="800000"/>
            <a:headEnd/>
            <a:tailEnd/>
          </a:ln>
        </p:spPr>
        <p:txBody>
          <a:bodyPr wrap="none">
            <a:spAutoFit/>
          </a:bodyPr>
          <a:lstStyle/>
          <a:p>
            <a:r>
              <a:rPr lang="en-GB" altLang="en-US" b="1" dirty="0">
                <a:latin typeface="Calibri" pitchFamily="34" charset="0"/>
              </a:rPr>
              <a:t>Primary Risk Factors</a:t>
            </a:r>
          </a:p>
        </p:txBody>
      </p:sp>
      <p:graphicFrame>
        <p:nvGraphicFramePr>
          <p:cNvPr id="7" name="Table 6"/>
          <p:cNvGraphicFramePr>
            <a:graphicFrameLocks noGrp="1"/>
          </p:cNvGraphicFramePr>
          <p:nvPr/>
        </p:nvGraphicFramePr>
        <p:xfrm>
          <a:off x="214313" y="4643438"/>
          <a:ext cx="1357312" cy="2260096"/>
        </p:xfrm>
        <a:graphic>
          <a:graphicData uri="http://schemas.openxmlformats.org/drawingml/2006/table">
            <a:tbl>
              <a:tblPr firstRow="1" bandRow="1">
                <a:tableStyleId>{5C22544A-7EE6-4342-B048-85BDC9FD1C3A}</a:tableStyleId>
              </a:tblPr>
              <a:tblGrid>
                <a:gridCol w="424160"/>
                <a:gridCol w="933152"/>
              </a:tblGrid>
              <a:tr h="594267">
                <a:tc gridSpan="2">
                  <a:txBody>
                    <a:bodyPr/>
                    <a:lstStyle/>
                    <a:p>
                      <a:r>
                        <a:rPr lang="en-GB" sz="1100" dirty="0" smtClean="0">
                          <a:solidFill>
                            <a:schemeClr val="tx1"/>
                          </a:solidFill>
                        </a:rPr>
                        <a:t>Population</a:t>
                      </a:r>
                      <a:r>
                        <a:rPr lang="en-GB" sz="1100" baseline="0" dirty="0" smtClean="0">
                          <a:solidFill>
                            <a:schemeClr val="tx1"/>
                          </a:solidFill>
                        </a:rPr>
                        <a:t> Attributable Risk Estimates</a:t>
                      </a:r>
                      <a:endParaRPr lang="en-GB" sz="1100" dirty="0">
                        <a:solidFill>
                          <a:schemeClr val="tx1"/>
                        </a:solidFill>
                      </a:endParaRPr>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7851">
                <a:tc>
                  <a:txBody>
                    <a:bodyPr/>
                    <a:lstStyle/>
                    <a:p>
                      <a:endParaRPr lang="en-GB" sz="1100" dirty="0"/>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r>
                        <a:rPr lang="en-GB" sz="1100" b="1" dirty="0" smtClean="0">
                          <a:solidFill>
                            <a:schemeClr val="tx1"/>
                          </a:solidFill>
                        </a:rPr>
                        <a:t>&gt;20% </a:t>
                      </a:r>
                      <a:endParaRPr lang="en-GB" sz="1100" b="1" dirty="0">
                        <a:solidFill>
                          <a:schemeClr val="tx1"/>
                        </a:solidFill>
                      </a:endParaRPr>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7851">
                <a:tc>
                  <a:txBody>
                    <a:bodyPr/>
                    <a:lstStyle/>
                    <a:p>
                      <a:endParaRPr lang="en-GB" sz="1100" dirty="0"/>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538D"/>
                    </a:solidFill>
                  </a:tcPr>
                </a:tc>
                <a:tc>
                  <a:txBody>
                    <a:bodyPr/>
                    <a:lstStyle/>
                    <a:p>
                      <a:r>
                        <a:rPr lang="en-GB" sz="1100" b="1" dirty="0" smtClean="0">
                          <a:solidFill>
                            <a:schemeClr val="tx1"/>
                          </a:solidFill>
                        </a:rPr>
                        <a:t>5-10%</a:t>
                      </a:r>
                      <a:endParaRPr lang="en-GB" sz="1100" b="1" dirty="0">
                        <a:solidFill>
                          <a:schemeClr val="tx1"/>
                        </a:solidFill>
                      </a:endParaRPr>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7851">
                <a:tc>
                  <a:txBody>
                    <a:bodyPr/>
                    <a:lstStyle/>
                    <a:p>
                      <a:endParaRPr lang="en-GB" sz="1100" dirty="0"/>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0E1"/>
                    </a:solidFill>
                  </a:tcPr>
                </a:tc>
                <a:tc>
                  <a:txBody>
                    <a:bodyPr/>
                    <a:lstStyle/>
                    <a:p>
                      <a:r>
                        <a:rPr lang="en-GB" sz="1100" b="1" smtClean="0">
                          <a:solidFill>
                            <a:schemeClr val="tx1"/>
                          </a:solidFill>
                        </a:rPr>
                        <a:t>1-5%</a:t>
                      </a:r>
                      <a:endParaRPr lang="en-GB" sz="1100" b="1" dirty="0">
                        <a:solidFill>
                          <a:schemeClr val="tx1"/>
                        </a:solidFill>
                      </a:endParaRPr>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7851">
                <a:tc>
                  <a:txBody>
                    <a:bodyPr/>
                    <a:lstStyle/>
                    <a:p>
                      <a:endParaRPr lang="en-GB" sz="1100" dirty="0"/>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GB" sz="1100" b="1" dirty="0" smtClean="0">
                          <a:solidFill>
                            <a:schemeClr val="tx1"/>
                          </a:solidFill>
                        </a:rPr>
                        <a:t>&lt;1%</a:t>
                      </a:r>
                      <a:endParaRPr lang="en-GB" sz="1100" b="1" dirty="0">
                        <a:solidFill>
                          <a:schemeClr val="tx1"/>
                        </a:solidFill>
                      </a:endParaRPr>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6653">
                <a:tc>
                  <a:txBody>
                    <a:bodyPr/>
                    <a:lstStyle/>
                    <a:p>
                      <a:endParaRPr lang="en-GB" sz="1100" dirty="0"/>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b="1" dirty="0" smtClean="0">
                          <a:solidFill>
                            <a:schemeClr val="tx1"/>
                          </a:solidFill>
                        </a:rPr>
                        <a:t>Not estimated</a:t>
                      </a:r>
                      <a:endParaRPr lang="en-GB" sz="1100" b="1" dirty="0">
                        <a:solidFill>
                          <a:schemeClr val="tx1"/>
                        </a:solidFill>
                      </a:endParaRPr>
                    </a:p>
                  </a:txBody>
                  <a:tcPr marL="91439" marR="91439"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099" name="TextBox 11"/>
          <p:cNvSpPr txBox="1">
            <a:spLocks noChangeArrowheads="1"/>
          </p:cNvSpPr>
          <p:nvPr/>
        </p:nvSpPr>
        <p:spPr bwMode="auto">
          <a:xfrm>
            <a:off x="5143500" y="836712"/>
            <a:ext cx="1706563" cy="369888"/>
          </a:xfrm>
          <a:prstGeom prst="rect">
            <a:avLst/>
          </a:prstGeom>
          <a:noFill/>
          <a:ln w="9525">
            <a:noFill/>
            <a:miter lim="800000"/>
            <a:headEnd/>
            <a:tailEnd/>
          </a:ln>
        </p:spPr>
        <p:txBody>
          <a:bodyPr wrap="none">
            <a:spAutoFit/>
          </a:bodyPr>
          <a:lstStyle/>
          <a:p>
            <a:r>
              <a:rPr lang="en-GB" altLang="en-US" b="1" dirty="0">
                <a:latin typeface="Calibri" pitchFamily="34" charset="0"/>
              </a:rPr>
              <a:t>Lifestyle Factors</a:t>
            </a:r>
          </a:p>
        </p:txBody>
      </p:sp>
      <p:sp>
        <p:nvSpPr>
          <p:cNvPr id="3100" name="TextBox 12"/>
          <p:cNvSpPr txBox="1">
            <a:spLocks noChangeArrowheads="1"/>
          </p:cNvSpPr>
          <p:nvPr/>
        </p:nvSpPr>
        <p:spPr bwMode="auto">
          <a:xfrm>
            <a:off x="7000875" y="836712"/>
            <a:ext cx="2012950" cy="369888"/>
          </a:xfrm>
          <a:prstGeom prst="rect">
            <a:avLst/>
          </a:prstGeom>
          <a:noFill/>
          <a:ln w="9525">
            <a:noFill/>
            <a:miter lim="800000"/>
            <a:headEnd/>
            <a:tailEnd/>
          </a:ln>
        </p:spPr>
        <p:txBody>
          <a:bodyPr wrap="none">
            <a:spAutoFit/>
          </a:bodyPr>
          <a:lstStyle/>
          <a:p>
            <a:r>
              <a:rPr lang="en-GB" altLang="en-US" b="1" dirty="0">
                <a:latin typeface="Calibri" pitchFamily="34" charset="0"/>
              </a:rPr>
              <a:t>Groups highest risk</a:t>
            </a:r>
          </a:p>
        </p:txBody>
      </p:sp>
      <p:cxnSp>
        <p:nvCxnSpPr>
          <p:cNvPr id="15" name="Straight Connector 14"/>
          <p:cNvCxnSpPr/>
          <p:nvPr/>
        </p:nvCxnSpPr>
        <p:spPr>
          <a:xfrm flipV="1">
            <a:off x="4500563" y="1928813"/>
            <a:ext cx="928687" cy="50006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0" y="4143375"/>
            <a:ext cx="100012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4321969" y="4464844"/>
            <a:ext cx="1428750" cy="9286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572000" y="5643563"/>
            <a:ext cx="857250" cy="4286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72000" y="3286125"/>
            <a:ext cx="1000125" cy="8572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4572000" y="4143375"/>
            <a:ext cx="1000125" cy="10001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4179094" y="2750344"/>
            <a:ext cx="1714500" cy="107156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7358063" y="1928813"/>
            <a:ext cx="1571625" cy="4071937"/>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Deprived Communities</a:t>
            </a:r>
          </a:p>
          <a:p>
            <a:pPr algn="ctr" fontAlgn="auto">
              <a:spcBef>
                <a:spcPts val="0"/>
              </a:spcBef>
              <a:spcAft>
                <a:spcPts val="0"/>
              </a:spcAft>
              <a:defRPr/>
            </a:pPr>
            <a:endParaRPr lang="en-GB" dirty="0"/>
          </a:p>
          <a:p>
            <a:pPr algn="ctr" fontAlgn="auto">
              <a:spcBef>
                <a:spcPts val="0"/>
              </a:spcBef>
              <a:spcAft>
                <a:spcPts val="0"/>
              </a:spcAft>
              <a:defRPr/>
            </a:pPr>
            <a:r>
              <a:rPr lang="en-GB" dirty="0"/>
              <a:t>Young people</a:t>
            </a:r>
          </a:p>
          <a:p>
            <a:pPr algn="ctr" fontAlgn="auto">
              <a:spcBef>
                <a:spcPts val="0"/>
              </a:spcBef>
              <a:spcAft>
                <a:spcPts val="0"/>
              </a:spcAft>
              <a:defRPr/>
            </a:pPr>
            <a:endParaRPr lang="en-GB" dirty="0"/>
          </a:p>
          <a:p>
            <a:pPr algn="ctr" fontAlgn="auto">
              <a:spcBef>
                <a:spcPts val="0"/>
              </a:spcBef>
              <a:spcAft>
                <a:spcPts val="0"/>
              </a:spcAft>
              <a:defRPr/>
            </a:pPr>
            <a:r>
              <a:rPr lang="en-GB" dirty="0"/>
              <a:t>Those in manual / repetitive work or who have never worked</a:t>
            </a:r>
          </a:p>
          <a:p>
            <a:pPr algn="ctr" fontAlgn="auto">
              <a:spcBef>
                <a:spcPts val="0"/>
              </a:spcBef>
              <a:spcAft>
                <a:spcPts val="0"/>
              </a:spcAft>
              <a:defRPr/>
            </a:pPr>
            <a:endParaRPr lang="en-GB" dirty="0"/>
          </a:p>
        </p:txBody>
      </p:sp>
      <p:cxnSp>
        <p:nvCxnSpPr>
          <p:cNvPr id="49" name="Straight Connector 48"/>
          <p:cNvCxnSpPr>
            <a:endCxn id="47" idx="1"/>
          </p:cNvCxnSpPr>
          <p:nvPr/>
        </p:nvCxnSpPr>
        <p:spPr>
          <a:xfrm rot="16200000" flipH="1">
            <a:off x="6089651" y="2697162"/>
            <a:ext cx="2036762" cy="500063"/>
          </a:xfrm>
          <a:prstGeom prst="line">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47" idx="1"/>
          </p:cNvCxnSpPr>
          <p:nvPr/>
        </p:nvCxnSpPr>
        <p:spPr>
          <a:xfrm flipV="1">
            <a:off x="6929438" y="3965575"/>
            <a:ext cx="428625" cy="106363"/>
          </a:xfrm>
          <a:prstGeom prst="line">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47" idx="1"/>
          </p:cNvCxnSpPr>
          <p:nvPr/>
        </p:nvCxnSpPr>
        <p:spPr>
          <a:xfrm rot="5400000" flipH="1" flipV="1">
            <a:off x="6304757" y="4518818"/>
            <a:ext cx="1606550" cy="500063"/>
          </a:xfrm>
          <a:prstGeom prst="line">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47" idx="1"/>
          </p:cNvCxnSpPr>
          <p:nvPr/>
        </p:nvCxnSpPr>
        <p:spPr>
          <a:xfrm rot="5400000" flipH="1" flipV="1">
            <a:off x="5876132" y="4947443"/>
            <a:ext cx="2463800" cy="500063"/>
          </a:xfrm>
          <a:prstGeom prst="line">
            <a:avLst/>
          </a:prstGeom>
          <a:ln w="25400">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36296" y="6362164"/>
            <a:ext cx="1907704" cy="523220"/>
          </a:xfrm>
          <a:prstGeom prst="rect">
            <a:avLst/>
          </a:prstGeom>
          <a:noFill/>
        </p:spPr>
        <p:txBody>
          <a:bodyPr wrap="square" rtlCol="0">
            <a:spAutoFit/>
          </a:bodyPr>
          <a:lstStyle/>
          <a:p>
            <a:r>
              <a:rPr lang="en-GB" sz="1400" dirty="0" smtClean="0"/>
              <a:t>Source: Johnson, C, 2014</a:t>
            </a:r>
            <a:endParaRPr lang="en-GB"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p:cNvSpPr>
          <p:nvPr/>
        </p:nvSpPr>
        <p:spPr bwMode="auto">
          <a:xfrm>
            <a:off x="6553200" y="6245225"/>
            <a:ext cx="2133600" cy="287338"/>
          </a:xfrm>
          <a:custGeom>
            <a:avLst/>
            <a:gdLst>
              <a:gd name="T0" fmla="*/ 2147483647 w 21600"/>
              <a:gd name="T1" fmla="*/ 25423877 h 21600"/>
              <a:gd name="T2" fmla="*/ 2147483647 w 21600"/>
              <a:gd name="T3" fmla="*/ 25423877 h 21600"/>
              <a:gd name="T4" fmla="*/ 2147483647 w 21600"/>
              <a:gd name="T5" fmla="*/ 25423877 h 21600"/>
              <a:gd name="T6" fmla="*/ 2147483647 w 21600"/>
              <a:gd name="T7" fmla="*/ 2542387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12700">
            <a:noFill/>
            <a:miter lim="0"/>
            <a:headEnd/>
            <a:tailEnd/>
          </a:ln>
        </p:spPr>
        <p:txBody>
          <a:bodyPr lIns="45719" tIns="45719" rIns="45719" bIns="45719"/>
          <a:lstStyle/>
          <a:p>
            <a:pPr algn="r"/>
            <a:fld id="{21FCCB09-1CC5-4DBA-BCE5-166D566BE3EA}" type="slidenum">
              <a:rPr lang="en-US" sz="1400"/>
              <a:pPr algn="r"/>
              <a:t>5</a:t>
            </a:fld>
            <a:endParaRPr lang="en-US"/>
          </a:p>
        </p:txBody>
      </p:sp>
      <p:sp>
        <p:nvSpPr>
          <p:cNvPr id="5123" name="Rectangle 2"/>
          <p:cNvSpPr>
            <a:spLocks noGrp="1"/>
          </p:cNvSpPr>
          <p:nvPr>
            <p:ph type="title"/>
          </p:nvPr>
        </p:nvSpPr>
        <p:spPr>
          <a:xfrm>
            <a:off x="457200" y="90488"/>
            <a:ext cx="8229600" cy="1508125"/>
          </a:xfrm>
        </p:spPr>
        <p:txBody>
          <a:bodyPr lIns="45719" tIns="45719" rIns="45719" bIns="45719"/>
          <a:lstStyle/>
          <a:p>
            <a:pPr eaLnBrk="1"/>
            <a:r>
              <a:rPr lang="en-US" sz="3600" b="1" smtClean="0">
                <a:latin typeface="Arial" pitchFamily="34" charset="0"/>
                <a:cs typeface="Arial" pitchFamily="34" charset="0"/>
                <a:sym typeface="Arial" pitchFamily="34" charset="0"/>
              </a:rPr>
              <a:t>Low birth weight in </a:t>
            </a:r>
            <a:br>
              <a:rPr lang="en-US" sz="3600" b="1" smtClean="0">
                <a:latin typeface="Arial" pitchFamily="34" charset="0"/>
                <a:cs typeface="Arial" pitchFamily="34" charset="0"/>
                <a:sym typeface="Arial" pitchFamily="34" charset="0"/>
              </a:rPr>
            </a:br>
            <a:r>
              <a:rPr lang="en-US" sz="3600" b="1" smtClean="0">
                <a:latin typeface="Arial" pitchFamily="34" charset="0"/>
                <a:cs typeface="Arial" pitchFamily="34" charset="0"/>
                <a:sym typeface="Arial" pitchFamily="34" charset="0"/>
              </a:rPr>
              <a:t>RCT Jan – Oct 2013</a:t>
            </a:r>
            <a:endParaRPr lang="en-US" sz="3600" b="1" smtClean="0"/>
          </a:p>
        </p:txBody>
      </p:sp>
      <p:graphicFrame>
        <p:nvGraphicFramePr>
          <p:cNvPr id="14339" name="Group 3"/>
          <p:cNvGraphicFramePr>
            <a:graphicFrameLocks noGrp="1"/>
          </p:cNvGraphicFramePr>
          <p:nvPr/>
        </p:nvGraphicFramePr>
        <p:xfrm>
          <a:off x="1071563" y="1357313"/>
          <a:ext cx="6500856" cy="4817096"/>
        </p:xfrm>
        <a:graphic>
          <a:graphicData uri="http://schemas.openxmlformats.org/drawingml/2006/table">
            <a:tbl>
              <a:tblPr/>
              <a:tblGrid>
                <a:gridCol w="2001401"/>
                <a:gridCol w="939771"/>
                <a:gridCol w="522506"/>
                <a:gridCol w="1046857"/>
                <a:gridCol w="524352"/>
                <a:gridCol w="732985"/>
                <a:gridCol w="732984"/>
              </a:tblGrid>
              <a:tr h="898853">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Bold" charset="0"/>
                          <a:ea typeface="Arial Bold" charset="0"/>
                          <a:cs typeface="Arial Bold" charset="0"/>
                          <a:sym typeface="Arial Bold" charset="0"/>
                        </a:rPr>
                        <a:t>RISK FACTOR </a:t>
                      </a:r>
                    </a:p>
                    <a:p>
                      <a:pPr marL="0" marR="0" lvl="0" indent="0" algn="l" defTabSz="4572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Bold" charset="0"/>
                          <a:ea typeface="Arial Bold" charset="0"/>
                          <a:cs typeface="Arial Bold" charset="0"/>
                          <a:sym typeface="Arial Bold" charset="0"/>
                        </a:rPr>
                        <a:t>(at booking)</a:t>
                      </a:r>
                      <a:endParaRPr kumimoji="0" lang="en-US" sz="14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Bold" charset="0"/>
                          <a:ea typeface="Arial Bold" charset="0"/>
                          <a:cs typeface="Arial Bold" charset="0"/>
                          <a:sym typeface="Arial Bold" charset="0"/>
                        </a:rPr>
                        <a:t>Total &lt;37 weeks gestational age </a:t>
                      </a:r>
                      <a:endParaRPr kumimoji="0" lang="en-US" sz="14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Bold" charset="0"/>
                          <a:ea typeface="Arial Bold" charset="0"/>
                          <a:cs typeface="Arial Bold" charset="0"/>
                          <a:sym typeface="Arial Bold" charset="0"/>
                        </a:rPr>
                        <a:t>%</a:t>
                      </a:r>
                      <a:endParaRPr kumimoji="0" lang="en-US" sz="14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Bold" charset="0"/>
                          <a:ea typeface="Arial Bold" charset="0"/>
                          <a:cs typeface="Arial Bold" charset="0"/>
                          <a:sym typeface="Arial Bold" charset="0"/>
                        </a:rPr>
                        <a:t>TOTAL 37+ weeks gestational age</a:t>
                      </a:r>
                      <a:endParaRPr kumimoji="0" lang="en-US" sz="14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Bold" charset="0"/>
                          <a:ea typeface="Arial Bold" charset="0"/>
                          <a:cs typeface="Arial Bold" charset="0"/>
                          <a:sym typeface="Arial Bold" charset="0"/>
                        </a:rPr>
                        <a:t>%</a:t>
                      </a:r>
                      <a:endParaRPr kumimoji="0" lang="en-US" sz="14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Bold" charset="0"/>
                          <a:ea typeface="Arial Bold" charset="0"/>
                          <a:cs typeface="Arial Bold" charset="0"/>
                          <a:sym typeface="Arial Bold" charset="0"/>
                        </a:rPr>
                        <a:t>TOTAL</a:t>
                      </a:r>
                      <a:endParaRPr kumimoji="0" lang="en-US" sz="14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Bold" charset="0"/>
                          <a:ea typeface="Arial Bold" charset="0"/>
                          <a:cs typeface="Arial Bold" charset="0"/>
                          <a:sym typeface="Arial Bold" charset="0"/>
                        </a:rPr>
                        <a:t>%</a:t>
                      </a:r>
                      <a:endParaRPr kumimoji="0" lang="en-US" sz="14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330847">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Bold" charset="0"/>
                          <a:ea typeface="Arial Bold" charset="0"/>
                          <a:cs typeface="Arial Bold" charset="0"/>
                          <a:sym typeface="Arial Bold" charset="0"/>
                        </a:rPr>
                        <a:t>&lt;19 yrs </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8</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6.4</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5</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rgbClr val="000000"/>
                          </a:solidFill>
                          <a:effectLst/>
                          <a:latin typeface="Arial" pitchFamily="34" charset="0"/>
                          <a:ea typeface="+mn-ea"/>
                          <a:cs typeface="Arial" pitchFamily="34" charset="0"/>
                          <a:sym typeface="Arial" pitchFamily="34" charset="0"/>
                        </a:rPr>
                        <a:t>8.2</a:t>
                      </a:r>
                      <a:endParaRPr kumimoji="0" lang="en-US" sz="1200" b="1" i="0" u="none" strike="noStrike" kern="1200" cap="none" normalizeH="0" baseline="0" dirty="0" smtClean="0">
                        <a:ln>
                          <a:noFill/>
                        </a:ln>
                        <a:solidFill>
                          <a:srgbClr val="000000"/>
                        </a:solidFill>
                        <a:effectLst/>
                        <a:latin typeface="Arial" pitchFamily="34" charset="0"/>
                        <a:ea typeface="+mn-ea"/>
                        <a:cs typeface="Arial" pitchFamily="34"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13</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7.0</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321019">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Bold" charset="0"/>
                          <a:ea typeface="Arial Bold" charset="0"/>
                          <a:cs typeface="Arial Bold" charset="0"/>
                          <a:sym typeface="Arial Bold" charset="0"/>
                        </a:rPr>
                        <a:t>smoking </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39</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31.0</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27</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44.3</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66</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35.1</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321019">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Bold" charset="0"/>
                          <a:ea typeface="Arial Bold" charset="0"/>
                          <a:cs typeface="Arial Bold" charset="0"/>
                          <a:sym typeface="Arial Bold" charset="0"/>
                        </a:rPr>
                        <a:t>alcohol </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321019">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Bold" charset="0"/>
                          <a:ea typeface="Arial Bold" charset="0"/>
                          <a:cs typeface="Arial Bold" charset="0"/>
                          <a:sym typeface="Arial Bold" charset="0"/>
                        </a:rPr>
                        <a:t>Subs misuse </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321019">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Bold" charset="0"/>
                          <a:ea typeface="Arial Bold" charset="0"/>
                          <a:cs typeface="Arial Bold" charset="0"/>
                          <a:sym typeface="Arial Bold" charset="0"/>
                        </a:rPr>
                        <a:t>Mental health diagnosis </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10</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5.4</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321019">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Bold" charset="0"/>
                          <a:ea typeface="Arial Bold" charset="0"/>
                          <a:cs typeface="Arial Bold" charset="0"/>
                          <a:sym typeface="Arial Bold" charset="0"/>
                        </a:rPr>
                        <a:t>MH other</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 </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321019">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Bold" charset="0"/>
                          <a:ea typeface="Arial Bold" charset="0"/>
                          <a:cs typeface="Arial Bold" charset="0"/>
                          <a:sym typeface="Arial Bold" charset="0"/>
                        </a:rPr>
                        <a:t>BMI 30+ </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40</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31.7</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11</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18.0</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51</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27.3</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321019">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Bold" charset="0"/>
                          <a:ea typeface="Arial Bold" charset="0"/>
                          <a:cs typeface="Arial Bold" charset="0"/>
                          <a:sym typeface="Arial Bold" charset="0"/>
                        </a:rPr>
                        <a:t>BMI &lt;18.5</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321019">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Bold" charset="0"/>
                          <a:ea typeface="Arial Bold" charset="0"/>
                          <a:cs typeface="Arial Bold" charset="0"/>
                          <a:sym typeface="Arial Bold" charset="0"/>
                        </a:rPr>
                        <a:t>Multiple birth</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33</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26.2</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321019">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Bold" charset="0"/>
                          <a:ea typeface="Arial Bold" charset="0"/>
                          <a:cs typeface="Arial Bold" charset="0"/>
                          <a:sym typeface="Arial Bold" charset="0"/>
                        </a:rPr>
                        <a:t>Total women</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126</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 </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61</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 </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187</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 </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321019">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Bold" charset="0"/>
                          <a:ea typeface="Arial Bold" charset="0"/>
                          <a:cs typeface="Arial Bold" charset="0"/>
                          <a:sym typeface="Arial Bold" charset="0"/>
                        </a:rPr>
                        <a:t>Total babies</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159</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 </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66</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cs typeface="Arial" pitchFamily="34" charset="0"/>
                          <a:sym typeface="Arial" pitchFamily="34" charset="0"/>
                        </a:rPr>
                        <a:t> </a:t>
                      </a:r>
                      <a:endParaRPr kumimoji="0" lang="en-US" sz="12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225</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sym typeface="Arial" pitchFamily="34" charset="0"/>
                        </a:rPr>
                        <a:t> </a:t>
                      </a: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r h="321019">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Bold" charset="0"/>
                          <a:ea typeface="Arial Bold" charset="0"/>
                          <a:cs typeface="Arial Bold" charset="0"/>
                          <a:sym typeface="Arial Bold" charset="0"/>
                        </a:rPr>
                        <a:t>*Self reported Jan-May</a:t>
                      </a:r>
                      <a:endParaRPr kumimoji="0" lang="en-US" sz="10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sym typeface="Arial" pitchFamily="34" charset="0"/>
                        </a:rPr>
                        <a:t> </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sym typeface="Arial" pitchFamily="34" charset="0"/>
                        </a:rPr>
                        <a:t> </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sym typeface="Arial" pitchFamily="34" charset="0"/>
                        </a:rPr>
                        <a:t> </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sym typeface="Arial" pitchFamily="34" charset="0"/>
                        </a:rPr>
                        <a:t> </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sym typeface="Arial" pitchFamily="34" charset="0"/>
                        </a:rPr>
                        <a:t> </a:t>
                      </a:r>
                      <a:endParaRPr kumimoji="0" lang="en-US" sz="1000" b="0"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sym typeface="Arial" pitchFamily="34" charset="0"/>
                        </a:rPr>
                        <a:t> </a:t>
                      </a:r>
                      <a:endParaRPr kumimoji="0" lang="en-US" sz="10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b" horzOverflow="overflow">
                    <a:lnL w="6350" cap="flat" cmpd="sng" algn="ctr">
                      <a:solidFill>
                        <a:srgbClr val="000000"/>
                      </a:solidFill>
                      <a:prstDash val="solid"/>
                      <a:miter lim="0"/>
                      <a:headEnd type="none" w="med" len="med"/>
                      <a:tailEnd type="none" w="med" len="med"/>
                    </a:lnL>
                    <a:lnR w="6350" cap="flat" cmpd="sng" algn="ctr">
                      <a:solidFill>
                        <a:srgbClr val="000000"/>
                      </a:solidFill>
                      <a:prstDash val="solid"/>
                      <a:miter lim="0"/>
                      <a:headEnd type="none" w="med" len="med"/>
                      <a:tailEnd type="none" w="med" len="med"/>
                    </a:lnR>
                    <a:lnT w="6350" cap="flat" cmpd="sng" algn="ctr">
                      <a:solidFill>
                        <a:srgbClr val="000000"/>
                      </a:solidFill>
                      <a:prstDash val="solid"/>
                      <a:miter lim="0"/>
                      <a:headEnd type="none" w="med" len="med"/>
                      <a:tailEnd type="none" w="med" len="med"/>
                    </a:lnT>
                    <a:lnB w="6350" cap="flat" cmpd="sng" algn="ctr">
                      <a:solidFill>
                        <a:srgbClr val="000000"/>
                      </a:solidFill>
                      <a:prstDash val="solid"/>
                      <a:miter lim="0"/>
                      <a:headEnd type="none" w="med" len="med"/>
                      <a:tailEnd type="none" w="med" len="med"/>
                    </a:lnB>
                    <a:lnTlToBr>
                      <a:noFill/>
                    </a:lnTlToBr>
                    <a:lnBlToTr>
                      <a:noFill/>
                    </a:lnBlToTr>
                    <a:solidFill>
                      <a:srgbClr val="000000">
                        <a:alpha val="0"/>
                      </a:srgbClr>
                    </a:solidFill>
                  </a:tcPr>
                </a:tc>
              </a:tr>
            </a:tbl>
          </a:graphicData>
        </a:graphic>
      </p:graphicFrame>
      <p:sp>
        <p:nvSpPr>
          <p:cNvPr id="5" name="Oval 4"/>
          <p:cNvSpPr/>
          <p:nvPr/>
        </p:nvSpPr>
        <p:spPr>
          <a:xfrm>
            <a:off x="4071938" y="2714625"/>
            <a:ext cx="42862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Oval 5"/>
          <p:cNvSpPr/>
          <p:nvPr/>
        </p:nvSpPr>
        <p:spPr>
          <a:xfrm>
            <a:off x="5643563" y="2714625"/>
            <a:ext cx="42862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Oval 6"/>
          <p:cNvSpPr/>
          <p:nvPr/>
        </p:nvSpPr>
        <p:spPr>
          <a:xfrm>
            <a:off x="7000875" y="2714625"/>
            <a:ext cx="42862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p:cNvSpPr/>
          <p:nvPr/>
        </p:nvSpPr>
        <p:spPr>
          <a:xfrm>
            <a:off x="4071938" y="4286250"/>
            <a:ext cx="42862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p:cNvSpPr/>
          <p:nvPr/>
        </p:nvSpPr>
        <p:spPr>
          <a:xfrm>
            <a:off x="7000875" y="4286250"/>
            <a:ext cx="42862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Oval 9"/>
          <p:cNvSpPr/>
          <p:nvPr/>
        </p:nvSpPr>
        <p:spPr>
          <a:xfrm>
            <a:off x="7000875" y="2357438"/>
            <a:ext cx="42862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244" name="TextBox 10"/>
          <p:cNvSpPr txBox="1">
            <a:spLocks noChangeArrowheads="1"/>
          </p:cNvSpPr>
          <p:nvPr/>
        </p:nvSpPr>
        <p:spPr bwMode="auto">
          <a:xfrm>
            <a:off x="1214438" y="6357938"/>
            <a:ext cx="4500562" cy="277812"/>
          </a:xfrm>
          <a:prstGeom prst="rect">
            <a:avLst/>
          </a:prstGeom>
          <a:noFill/>
          <a:ln w="9525">
            <a:noFill/>
            <a:miter lim="800000"/>
            <a:headEnd/>
            <a:tailEnd/>
          </a:ln>
        </p:spPr>
        <p:txBody>
          <a:bodyPr>
            <a:spAutoFit/>
          </a:bodyPr>
          <a:lstStyle/>
          <a:p>
            <a:r>
              <a:rPr lang="en-GB" sz="1200"/>
              <a:t>Source: Cwm Taf Health Board  MITS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40318_Smoker_MSOA_RasterGS_BP_v0a.jpg"/>
          <p:cNvPicPr/>
          <p:nvPr/>
        </p:nvPicPr>
        <p:blipFill>
          <a:blip r:embed="rId3" cstate="print"/>
          <a:srcRect t="8294" b="15771"/>
          <a:stretch>
            <a:fillRect/>
          </a:stretch>
        </p:blipFill>
        <p:spPr>
          <a:xfrm>
            <a:off x="2616174" y="0"/>
            <a:ext cx="6527826" cy="6858000"/>
          </a:xfrm>
          <a:prstGeom prst="rect">
            <a:avLst/>
          </a:prstGeom>
        </p:spPr>
      </p:pic>
      <p:pic>
        <p:nvPicPr>
          <p:cNvPr id="8" name="Picture 7" descr="20140318_Smoker_MSOA_RasterGS_BP_v0a.jpg"/>
          <p:cNvPicPr/>
          <p:nvPr/>
        </p:nvPicPr>
        <p:blipFill>
          <a:blip r:embed="rId3" cstate="print"/>
          <a:srcRect l="5472" t="12249" r="66075" b="75095"/>
          <a:stretch>
            <a:fillRect/>
          </a:stretch>
        </p:blipFill>
        <p:spPr>
          <a:xfrm>
            <a:off x="357158" y="2285992"/>
            <a:ext cx="3500462" cy="271464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57188" y="1285875"/>
            <a:ext cx="3400425" cy="488950"/>
          </a:xfrm>
        </p:spPr>
        <p:txBody>
          <a:bodyPr/>
          <a:lstStyle/>
          <a:p>
            <a:r>
              <a:rPr lang="en-GB" sz="2800" smtClean="0"/>
              <a:t>BMI 25+</a:t>
            </a:r>
          </a:p>
        </p:txBody>
      </p:sp>
      <p:pic>
        <p:nvPicPr>
          <p:cNvPr id="9219" name="Content Placeholder 3" descr="20131218_BMI_25+_MSOA_BP_v1a.jpg"/>
          <p:cNvPicPr>
            <a:picLocks noGrp="1"/>
          </p:cNvPicPr>
          <p:nvPr>
            <p:ph idx="1"/>
          </p:nvPr>
        </p:nvPicPr>
        <p:blipFill>
          <a:blip r:embed="rId2" cstate="print"/>
          <a:srcRect t="7953" r="7124" b="15903"/>
          <a:stretch>
            <a:fillRect/>
          </a:stretch>
        </p:blipFill>
        <p:spPr>
          <a:xfrm>
            <a:off x="0" y="1857375"/>
            <a:ext cx="4429125" cy="5026025"/>
          </a:xfrm>
        </p:spPr>
      </p:pic>
      <p:pic>
        <p:nvPicPr>
          <p:cNvPr id="9220" name="Picture 4" descr="20131218_BMI_30+_MSOA_BP_v1b.jpg"/>
          <p:cNvPicPr>
            <a:picLocks noChangeAspect="1" noChangeArrowheads="1"/>
          </p:cNvPicPr>
          <p:nvPr/>
        </p:nvPicPr>
        <p:blipFill>
          <a:blip r:embed="rId3" cstate="print"/>
          <a:srcRect l="3908" t="8344" r="7732" b="17210"/>
          <a:stretch>
            <a:fillRect/>
          </a:stretch>
        </p:blipFill>
        <p:spPr bwMode="auto">
          <a:xfrm>
            <a:off x="5143500" y="1857375"/>
            <a:ext cx="3857625" cy="5000625"/>
          </a:xfrm>
          <a:prstGeom prst="rect">
            <a:avLst/>
          </a:prstGeom>
          <a:noFill/>
          <a:ln w="9525">
            <a:noFill/>
            <a:miter lim="800000"/>
            <a:headEnd/>
            <a:tailEnd/>
          </a:ln>
        </p:spPr>
      </p:pic>
      <p:sp>
        <p:nvSpPr>
          <p:cNvPr id="6" name="Title 1"/>
          <p:cNvSpPr txBox="1">
            <a:spLocks/>
          </p:cNvSpPr>
          <p:nvPr/>
        </p:nvSpPr>
        <p:spPr bwMode="auto">
          <a:xfrm>
            <a:off x="5357813" y="1285875"/>
            <a:ext cx="3400425" cy="488950"/>
          </a:xfrm>
          <a:prstGeom prst="rect">
            <a:avLst/>
          </a:prstGeom>
          <a:noFill/>
          <a:ln w="9525">
            <a:noFill/>
            <a:miter lim="800000"/>
            <a:headEnd/>
            <a:tailEnd/>
          </a:ln>
        </p:spPr>
        <p:txBody>
          <a:bodyPr anchor="ctr"/>
          <a:lstStyle/>
          <a:p>
            <a:pPr algn="ctr" eaLnBrk="0" hangingPunct="0">
              <a:defRPr/>
            </a:pPr>
            <a:r>
              <a:rPr lang="en-GB" sz="2800" dirty="0">
                <a:latin typeface="+mj-lt"/>
                <a:ea typeface="+mj-ea"/>
                <a:cs typeface="+mj-cs"/>
              </a:rPr>
              <a:t>BMI 30+</a:t>
            </a:r>
          </a:p>
        </p:txBody>
      </p:sp>
      <p:sp>
        <p:nvSpPr>
          <p:cNvPr id="7" name="Title 1"/>
          <p:cNvSpPr txBox="1">
            <a:spLocks/>
          </p:cNvSpPr>
          <p:nvPr/>
        </p:nvSpPr>
        <p:spPr bwMode="auto">
          <a:xfrm>
            <a:off x="428625" y="142875"/>
            <a:ext cx="8229600" cy="1143000"/>
          </a:xfrm>
          <a:prstGeom prst="rect">
            <a:avLst/>
          </a:prstGeom>
          <a:noFill/>
          <a:ln w="9525">
            <a:noFill/>
            <a:miter lim="800000"/>
            <a:headEnd/>
            <a:tailEnd/>
          </a:ln>
        </p:spPr>
        <p:txBody>
          <a:bodyPr anchor="ctr"/>
          <a:lstStyle/>
          <a:p>
            <a:pPr algn="ctr" eaLnBrk="0" hangingPunct="0">
              <a:defRPr/>
            </a:pPr>
            <a:r>
              <a:rPr lang="en-GB" sz="4000" dirty="0">
                <a:latin typeface="+mj-lt"/>
                <a:ea typeface="+mj-ea"/>
                <a:cs typeface="+mj-cs"/>
              </a:rPr>
              <a:t>Maternal overweight</a:t>
            </a:r>
            <a:br>
              <a:rPr lang="en-GB" sz="4000" dirty="0">
                <a:latin typeface="+mj-lt"/>
                <a:ea typeface="+mj-ea"/>
                <a:cs typeface="+mj-cs"/>
              </a:rPr>
            </a:br>
            <a:r>
              <a:rPr lang="en-GB" sz="4000" dirty="0">
                <a:latin typeface="+mj-lt"/>
                <a:ea typeface="+mj-ea"/>
                <a:cs typeface="+mj-cs"/>
              </a:rPr>
              <a:t> and obesity in Cwm Taf</a:t>
            </a:r>
          </a:p>
          <a:p>
            <a:pPr algn="ctr" eaLnBrk="0" hangingPunct="0">
              <a:defRPr/>
            </a:pPr>
            <a:r>
              <a:rPr lang="en-GB" dirty="0">
                <a:latin typeface="+mj-lt"/>
                <a:ea typeface="+mj-ea"/>
                <a:cs typeface="+mj-cs"/>
              </a:rPr>
              <a:t>Jan 2012 – Mar 2013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p:cNvSpPr>
          <p:nvPr>
            <p:ph type="title"/>
          </p:nvPr>
        </p:nvSpPr>
        <p:spPr>
          <a:xfrm>
            <a:off x="455613" y="63500"/>
            <a:ext cx="8229600" cy="1143000"/>
          </a:xfrm>
        </p:spPr>
        <p:txBody>
          <a:bodyPr lIns="0" tIns="0" rIns="0" bIns="0"/>
          <a:lstStyle/>
          <a:p>
            <a:pPr eaLnBrk="1"/>
            <a:r>
              <a:rPr lang="en-US" sz="4000" smtClean="0">
                <a:solidFill>
                  <a:srgbClr val="333399"/>
                </a:solidFill>
                <a:latin typeface="Arial" pitchFamily="34" charset="0"/>
                <a:cs typeface="Arial" pitchFamily="34" charset="0"/>
                <a:sym typeface="Arial" pitchFamily="34" charset="0"/>
              </a:rPr>
              <a:t>Teenage conception</a:t>
            </a:r>
            <a:endParaRPr lang="en-US" sz="4000" smtClean="0"/>
          </a:p>
        </p:txBody>
      </p:sp>
      <p:sp>
        <p:nvSpPr>
          <p:cNvPr id="10243" name="Rectangle 2"/>
          <p:cNvSpPr>
            <a:spLocks noGrp="1"/>
          </p:cNvSpPr>
          <p:nvPr>
            <p:ph type="body" idx="1"/>
          </p:nvPr>
        </p:nvSpPr>
        <p:spPr>
          <a:xfrm>
            <a:off x="214313" y="1165225"/>
            <a:ext cx="4281487" cy="4525963"/>
          </a:xfrm>
        </p:spPr>
        <p:txBody>
          <a:bodyPr lIns="0" tIns="0" rIns="0" bIns="0"/>
          <a:lstStyle/>
          <a:p>
            <a:pPr marL="322263" indent="-322263" defTabSz="858838" eaLnBrk="1">
              <a:spcBef>
                <a:spcPts val="600"/>
              </a:spcBef>
              <a:buFontTx/>
              <a:buChar char="•"/>
            </a:pPr>
            <a:r>
              <a:rPr lang="en-US" sz="2600" smtClean="0">
                <a:latin typeface="Arial" pitchFamily="34" charset="0"/>
                <a:cs typeface="Arial" pitchFamily="34" charset="0"/>
                <a:sym typeface="Arial" pitchFamily="34" charset="0"/>
              </a:rPr>
              <a:t>Needs Assessment and mapping of ‘hotspot’ areas</a:t>
            </a:r>
          </a:p>
          <a:p>
            <a:pPr marL="322263" indent="-322263" defTabSz="858838" eaLnBrk="1">
              <a:spcBef>
                <a:spcPts val="600"/>
              </a:spcBef>
              <a:buFontTx/>
              <a:buChar char="•"/>
            </a:pPr>
            <a:r>
              <a:rPr lang="en-US" sz="2600" smtClean="0">
                <a:latin typeface="Arial" pitchFamily="34" charset="0"/>
                <a:cs typeface="Arial" pitchFamily="34" charset="0"/>
                <a:sym typeface="Arial" pitchFamily="34" charset="0"/>
              </a:rPr>
              <a:t>Multi agency approach</a:t>
            </a:r>
          </a:p>
          <a:p>
            <a:pPr marL="322263" indent="-322263" defTabSz="858838" eaLnBrk="1">
              <a:spcBef>
                <a:spcPts val="600"/>
              </a:spcBef>
              <a:buFontTx/>
              <a:buChar char="•"/>
            </a:pPr>
            <a:r>
              <a:rPr lang="en-US" sz="2600" smtClean="0">
                <a:latin typeface="Arial" pitchFamily="34" charset="0"/>
                <a:cs typeface="Arial" pitchFamily="34" charset="0"/>
                <a:sym typeface="Arial" pitchFamily="34" charset="0"/>
              </a:rPr>
              <a:t>Addressing the gaps</a:t>
            </a:r>
          </a:p>
          <a:p>
            <a:pPr marL="696913" lvl="1" indent="-268288" defTabSz="858838" eaLnBrk="1">
              <a:spcBef>
                <a:spcPts val="500"/>
              </a:spcBef>
              <a:buFontTx/>
              <a:buChar char="•"/>
            </a:pPr>
            <a:r>
              <a:rPr lang="en-US" sz="2200" smtClean="0">
                <a:latin typeface="Arial" pitchFamily="34" charset="0"/>
                <a:cs typeface="Arial" pitchFamily="34" charset="0"/>
                <a:sym typeface="Arial" pitchFamily="34" charset="0"/>
              </a:rPr>
              <a:t>C-Card, LARC, EHC, Sexual Health Outreach</a:t>
            </a:r>
          </a:p>
          <a:p>
            <a:pPr marL="696913" lvl="1" indent="-268288" defTabSz="858838" eaLnBrk="1">
              <a:spcBef>
                <a:spcPts val="500"/>
              </a:spcBef>
              <a:buFontTx/>
              <a:buChar char="•"/>
            </a:pPr>
            <a:r>
              <a:rPr lang="en-US" sz="2200" smtClean="0">
                <a:latin typeface="Arial" pitchFamily="34" charset="0"/>
                <a:cs typeface="Arial" pitchFamily="34" charset="0"/>
                <a:sym typeface="Arial" pitchFamily="34" charset="0"/>
              </a:rPr>
              <a:t>Targeting “hot spots</a:t>
            </a:r>
          </a:p>
          <a:p>
            <a:pPr marL="322263" indent="-322263" defTabSz="858838" eaLnBrk="1">
              <a:spcBef>
                <a:spcPts val="600"/>
              </a:spcBef>
              <a:buFontTx/>
              <a:buChar char="•"/>
            </a:pPr>
            <a:r>
              <a:rPr lang="en-US" sz="2600" smtClean="0">
                <a:latin typeface="Arial" pitchFamily="34" charset="0"/>
                <a:cs typeface="Arial" pitchFamily="34" charset="0"/>
                <a:sym typeface="Arial" pitchFamily="34" charset="0"/>
              </a:rPr>
              <a:t>Education</a:t>
            </a:r>
          </a:p>
          <a:p>
            <a:pPr marL="696913" lvl="1" indent="-268288" defTabSz="858838" eaLnBrk="1">
              <a:spcBef>
                <a:spcPts val="500"/>
              </a:spcBef>
              <a:buFontTx/>
              <a:buChar char="–"/>
            </a:pPr>
            <a:r>
              <a:rPr lang="en-US" sz="2200" smtClean="0">
                <a:latin typeface="Arial" pitchFamily="34" charset="0"/>
                <a:cs typeface="Arial" pitchFamily="34" charset="0"/>
                <a:sym typeface="Arial" pitchFamily="34" charset="0"/>
              </a:rPr>
              <a:t>Risky behaviours</a:t>
            </a:r>
          </a:p>
          <a:p>
            <a:pPr marL="696913" lvl="1" indent="-268288" defTabSz="858838" eaLnBrk="1">
              <a:spcBef>
                <a:spcPts val="500"/>
              </a:spcBef>
              <a:buFontTx/>
              <a:buChar char="–"/>
            </a:pPr>
            <a:r>
              <a:rPr lang="en-US" sz="2200" smtClean="0">
                <a:latin typeface="Arial" pitchFamily="34" charset="0"/>
                <a:cs typeface="Arial" pitchFamily="34" charset="0"/>
                <a:sym typeface="Arial" pitchFamily="34" charset="0"/>
              </a:rPr>
              <a:t>Mapping SRE and coordinating support</a:t>
            </a:r>
          </a:p>
          <a:p>
            <a:pPr marL="696913" lvl="1" indent="-268288" defTabSz="858838" eaLnBrk="1">
              <a:spcBef>
                <a:spcPts val="500"/>
              </a:spcBef>
              <a:buFontTx/>
              <a:buChar char="–"/>
            </a:pPr>
            <a:r>
              <a:rPr lang="en-US" sz="2200" smtClean="0">
                <a:latin typeface="Arial" pitchFamily="34" charset="0"/>
                <a:cs typeface="Arial" pitchFamily="34" charset="0"/>
                <a:sym typeface="Arial" pitchFamily="34" charset="0"/>
              </a:rPr>
              <a:t>School Health Nurses</a:t>
            </a:r>
          </a:p>
          <a:p>
            <a:pPr marL="696913" lvl="1" indent="-268288" defTabSz="858838" eaLnBrk="1">
              <a:spcBef>
                <a:spcPts val="500"/>
              </a:spcBef>
              <a:buFontTx/>
              <a:buChar char="–"/>
            </a:pPr>
            <a:r>
              <a:rPr lang="en-US" sz="2200" smtClean="0">
                <a:latin typeface="Arial" pitchFamily="34" charset="0"/>
                <a:cs typeface="Arial" pitchFamily="34" charset="0"/>
                <a:sym typeface="Arial" pitchFamily="34" charset="0"/>
              </a:rPr>
              <a:t>Healthy Schools Schemes</a:t>
            </a:r>
            <a:endParaRPr lang="en-US" smtClean="0"/>
          </a:p>
        </p:txBody>
      </p:sp>
      <p:pic>
        <p:nvPicPr>
          <p:cNvPr id="22531" name="Picture 3" descr="P:\Health Intelligence\Information services\Requests\Conceptions\CwmTaf_WardInvestigation\Maps\Map_0510_Rate\20120726_TeenConceptions_CwmTaf_05-10_DH.V1b.jpg"/>
          <p:cNvPicPr>
            <a:picLocks noChangeAspect="1"/>
          </p:cNvPicPr>
          <p:nvPr/>
        </p:nvPicPr>
        <p:blipFill>
          <a:blip r:embed="rId3" cstate="print"/>
          <a:srcRect t="4672" b="17407"/>
          <a:stretch>
            <a:fillRect/>
          </a:stretch>
        </p:blipFill>
        <p:spPr bwMode="auto">
          <a:xfrm>
            <a:off x="4572000" y="1196975"/>
            <a:ext cx="4138613" cy="5661025"/>
          </a:xfrm>
          <a:prstGeom prst="rect">
            <a:avLst/>
          </a:prstGeom>
          <a:noFill/>
          <a:ln w="12700" cap="flat" cmpd="sng">
            <a:noFill/>
            <a:prstDash val="solid"/>
            <a:miter lim="0"/>
            <a:headEnd type="none" w="med" len="med"/>
            <a:tailEnd type="none" w="med" len="med"/>
          </a:ln>
          <a:effectLst>
            <a:outerShdw dist="127000" dir="16200000" algn="ctr" rotWithShape="0">
              <a:srgbClr val="000000">
                <a:alpha val="70000"/>
              </a:srgbClr>
            </a:outerShdw>
          </a:effectLst>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u="sng" dirty="0" smtClean="0"/>
              <a:t>B</a:t>
            </a:r>
            <a:r>
              <a:rPr lang="en-GB" sz="3200" dirty="0" smtClean="0"/>
              <a:t>arriers to the </a:t>
            </a:r>
            <a:r>
              <a:rPr lang="en-GB" sz="3200" u="sng" dirty="0" smtClean="0"/>
              <a:t>A</a:t>
            </a:r>
            <a:r>
              <a:rPr lang="en-GB" sz="3200" dirty="0" smtClean="0"/>
              <a:t>cceptance of </a:t>
            </a:r>
            <a:r>
              <a:rPr lang="en-GB" sz="3200" u="sng" dirty="0" smtClean="0"/>
              <a:t>S</a:t>
            </a:r>
            <a:r>
              <a:rPr lang="en-GB" sz="3200" dirty="0" smtClean="0"/>
              <a:t>moking </a:t>
            </a:r>
            <a:r>
              <a:rPr lang="en-GB" sz="3200" u="sng" dirty="0" smtClean="0"/>
              <a:t>C</a:t>
            </a:r>
            <a:r>
              <a:rPr lang="en-GB" sz="3200" dirty="0" smtClean="0"/>
              <a:t>essation </a:t>
            </a:r>
            <a:r>
              <a:rPr lang="en-GB" sz="3200" u="sng" dirty="0" smtClean="0"/>
              <a:t>S</a:t>
            </a:r>
            <a:r>
              <a:rPr lang="en-GB" sz="3200" dirty="0" smtClean="0"/>
              <a:t>ervices in Pregnant Women in South Wales</a:t>
            </a:r>
            <a:endParaRPr lang="en-GB" sz="3200" dirty="0"/>
          </a:p>
        </p:txBody>
      </p:sp>
      <p:sp>
        <p:nvSpPr>
          <p:cNvPr id="3" name="Content Placeholder 2"/>
          <p:cNvSpPr>
            <a:spLocks noGrp="1"/>
          </p:cNvSpPr>
          <p:nvPr>
            <p:ph idx="1"/>
          </p:nvPr>
        </p:nvSpPr>
        <p:spPr>
          <a:xfrm>
            <a:off x="457200" y="1927373"/>
            <a:ext cx="8229600" cy="4525963"/>
          </a:xfrm>
        </p:spPr>
        <p:txBody>
          <a:bodyPr/>
          <a:lstStyle/>
          <a:p>
            <a:pPr>
              <a:buNone/>
            </a:pPr>
            <a:endParaRPr lang="en-US" sz="1800" dirty="0" smtClean="0"/>
          </a:p>
          <a:p>
            <a:r>
              <a:rPr lang="en-US" b="1" dirty="0" err="1" smtClean="0"/>
              <a:t>BASiCS</a:t>
            </a:r>
            <a:r>
              <a:rPr lang="en-US" dirty="0" smtClean="0"/>
              <a:t> study concluded</a:t>
            </a:r>
            <a:r>
              <a:rPr lang="en-GB" dirty="0" smtClean="0"/>
              <a:t>:</a:t>
            </a:r>
          </a:p>
          <a:p>
            <a:pPr>
              <a:buNone/>
            </a:pPr>
            <a:endParaRPr lang="en-GB" sz="1800" dirty="0" smtClean="0"/>
          </a:p>
          <a:p>
            <a:pPr lvl="1"/>
            <a:r>
              <a:rPr lang="en-GB" sz="2400" dirty="0" smtClean="0"/>
              <a:t>lack of referral or use of smoking cessation services</a:t>
            </a:r>
          </a:p>
          <a:p>
            <a:pPr lvl="1">
              <a:buNone/>
            </a:pPr>
            <a:endParaRPr lang="en-GB" sz="1600" dirty="0" smtClean="0"/>
          </a:p>
          <a:p>
            <a:pPr lvl="1"/>
            <a:r>
              <a:rPr lang="en-GB" sz="2400" dirty="0" smtClean="0"/>
              <a:t>women unaware of the benefit of smoking cessation support</a:t>
            </a:r>
          </a:p>
          <a:p>
            <a:pPr lvl="1">
              <a:buNone/>
            </a:pPr>
            <a:endParaRPr lang="en-GB" sz="1600" dirty="0" smtClean="0"/>
          </a:p>
          <a:p>
            <a:pPr lvl="1"/>
            <a:r>
              <a:rPr lang="en-GB" sz="2400" dirty="0" smtClean="0"/>
              <a:t>women responded to these barriers by reducing their smoking rather than stopping altogether</a:t>
            </a:r>
            <a:endParaRPr lang="en-GB" dirty="0" smtClean="0"/>
          </a:p>
          <a:p>
            <a:pPr lvl="1">
              <a:buNone/>
            </a:pPr>
            <a:r>
              <a:rPr lang="en-GB" sz="2400" dirty="0" smtClean="0"/>
              <a:t> </a:t>
            </a:r>
          </a:p>
          <a:p>
            <a:pPr lvl="1">
              <a:buNone/>
            </a:pPr>
            <a:endParaRPr lang="en-US" dirty="0" smtClean="0"/>
          </a:p>
          <a:p>
            <a:endParaRPr lang="en-GB"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77BC944AB3B54F90578DE51393BD22" ma:contentTypeVersion="0" ma:contentTypeDescription="Create a new document." ma:contentTypeScope="" ma:versionID="0a19188b44256def297c0049fb9d322b">
  <xsd:schema xmlns:xsd="http://www.w3.org/2001/XMLSchema" xmlns:p="http://schemas.microsoft.com/office/2006/metadata/properties" targetNamespace="http://schemas.microsoft.com/office/2006/metadata/properties" ma:root="true" ma:fieldsID="9ac907918f76426ca7050796c2dcf8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Heading"/>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57273E0-0E5E-46DC-8DDB-63698F03D0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B983EAC-8975-4E4F-9EED-4AD7DACDD2CE}">
  <ds:schemaRefs>
    <ds:schemaRef ds:uri="http://schemas.microsoft.com/sharepoint/v3/contenttype/forms"/>
  </ds:schemaRefs>
</ds:datastoreItem>
</file>

<file path=customXml/itemProps3.xml><?xml version="1.0" encoding="utf-8"?>
<ds:datastoreItem xmlns:ds="http://schemas.openxmlformats.org/officeDocument/2006/customXml" ds:itemID="{669E890E-187D-4450-B31E-3933B489EC9C}">
  <ds:schemaRefs>
    <ds:schemaRef ds:uri="http://schemas.microsoft.com/office/2006/metadata/longProperties"/>
  </ds:schemaRefs>
</ds:datastoreItem>
</file>

<file path=customXml/itemProps4.xml><?xml version="1.0" encoding="utf-8"?>
<ds:datastoreItem xmlns:ds="http://schemas.openxmlformats.org/officeDocument/2006/customXml" ds:itemID="{8D4382FA-ED5F-4D5F-9018-02839105D6EF}">
  <ds:schemaRefs/>
</ds:datastoreItem>
</file>

<file path=docProps/app.xml><?xml version="1.0" encoding="utf-8"?>
<Properties xmlns="http://schemas.openxmlformats.org/officeDocument/2006/extended-properties" xmlns:vt="http://schemas.openxmlformats.org/officeDocument/2006/docPropsVTypes">
  <TotalTime>15038</TotalTime>
  <Words>2924</Words>
  <Application>Microsoft Office PowerPoint</Application>
  <PresentationFormat>On-screen Show (4:3)</PresentationFormat>
  <Paragraphs>510</Paragraphs>
  <Slides>28</Slides>
  <Notes>16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 Research on Maternal Health Improvement: reducing rates of low birth weight babies   Angela Jones Consultant in Public Health</vt:lpstr>
      <vt:lpstr>Aims</vt:lpstr>
      <vt:lpstr>Low Birth Weight</vt:lpstr>
      <vt:lpstr>Reducing Low Birth Weight</vt:lpstr>
      <vt:lpstr>Low birth weight in  RCT Jan – Oct 2013</vt:lpstr>
      <vt:lpstr>Slide 6</vt:lpstr>
      <vt:lpstr>BMI 25+</vt:lpstr>
      <vt:lpstr>Teenage conception</vt:lpstr>
      <vt:lpstr>Barriers to the Acceptance of Smoking Cessation Services in Pregnant Women in South Wales</vt:lpstr>
      <vt:lpstr>Models for Access to Maternal Smoking Cessation Support (MAMSS)</vt:lpstr>
      <vt:lpstr>Slide 11</vt:lpstr>
      <vt:lpstr>Research approach</vt:lpstr>
      <vt:lpstr>Method</vt:lpstr>
      <vt:lpstr>Slide 14</vt:lpstr>
      <vt:lpstr>Key elements of intervention</vt:lpstr>
      <vt:lpstr>Outcome measures</vt:lpstr>
      <vt:lpstr>Slide 17</vt:lpstr>
      <vt:lpstr>Slide 18</vt:lpstr>
      <vt:lpstr>Percentage of low birth weight babies, by locality, for Cwm Taf UHB Jan 2012- Mar 2015 (source MITS)</vt:lpstr>
      <vt:lpstr>Conclusions</vt:lpstr>
      <vt:lpstr>Low Birth Weight Programme</vt:lpstr>
      <vt:lpstr>Slide 22</vt:lpstr>
      <vt:lpstr>Results</vt:lpstr>
      <vt:lpstr>Slide 24</vt:lpstr>
      <vt:lpstr>Further developments</vt:lpstr>
      <vt:lpstr>Acknowledgements</vt:lpstr>
      <vt:lpstr>References</vt:lpstr>
      <vt:lpstr>Slide 28</vt:lpstr>
    </vt:vector>
  </TitlesOfParts>
  <Company>Pontypridd &amp; Rhondda NHS Trust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davelewis</dc:creator>
  <cp:lastModifiedBy>Sian Sullivan</cp:lastModifiedBy>
  <cp:revision>326</cp:revision>
  <dcterms:created xsi:type="dcterms:W3CDTF">2008-05-07T07:44:05Z</dcterms:created>
  <dcterms:modified xsi:type="dcterms:W3CDTF">2017-02-27T11:48:26Z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ategory">
    <vt:lpwstr>Document Template</vt:lpwstr>
  </property>
</Properties>
</file>