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5" r:id="rId3"/>
    <p:sldMasterId id="2147483697" r:id="rId4"/>
  </p:sldMasterIdLst>
  <p:notesMasterIdLst>
    <p:notesMasterId r:id="rId21"/>
  </p:notesMasterIdLst>
  <p:handoutMasterIdLst>
    <p:handoutMasterId r:id="rId22"/>
  </p:handoutMasterIdLst>
  <p:sldIdLst>
    <p:sldId id="300" r:id="rId5"/>
    <p:sldId id="260" r:id="rId6"/>
    <p:sldId id="302" r:id="rId7"/>
    <p:sldId id="274" r:id="rId8"/>
    <p:sldId id="275" r:id="rId9"/>
    <p:sldId id="276" r:id="rId10"/>
    <p:sldId id="278" r:id="rId11"/>
    <p:sldId id="279" r:id="rId12"/>
    <p:sldId id="281" r:id="rId13"/>
    <p:sldId id="283" r:id="rId14"/>
    <p:sldId id="296" r:id="rId15"/>
    <p:sldId id="288" r:id="rId16"/>
    <p:sldId id="289" r:id="rId17"/>
    <p:sldId id="290" r:id="rId18"/>
    <p:sldId id="295" r:id="rId19"/>
    <p:sldId id="298" r:id="rId20"/>
  </p:sldIdLst>
  <p:sldSz cx="9144000" cy="6858000" type="screen4x3"/>
  <p:notesSz cx="6669088" cy="9802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52259" autoAdjust="0"/>
  </p:normalViewPr>
  <p:slideViewPr>
    <p:cSldViewPr snapToGrid="0" snapToObjects="1">
      <p:cViewPr varScale="1">
        <p:scale>
          <a:sx n="31" d="100"/>
          <a:sy n="31" d="100"/>
        </p:scale>
        <p:origin x="-221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-1642" y="-101"/>
      </p:cViewPr>
      <p:guideLst>
        <p:guide orient="horz" pos="308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23FA2-82C9-47F6-8668-5729AE86290E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3F42-C5F5-4AC8-82A7-F8B0EB9D3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1685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18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18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FADA7-232D-4898-A9C6-E197D5696413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1225550"/>
            <a:ext cx="4408488" cy="3308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7604"/>
            <a:ext cx="5335270" cy="38598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0972"/>
            <a:ext cx="2889938" cy="491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10972"/>
            <a:ext cx="2889938" cy="491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BE566-86D5-4085-9D0B-E1A8DEEE94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600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7E3368-D646-43BA-B3BC-7396E3D26677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779838" y="9312275"/>
            <a:ext cx="28892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DDFB86A-B8E9-4EFE-8E91-EBF5DB581BC7}" type="slidenum">
              <a:rPr lang="en-US" altLang="en-US" sz="1200" smtClean="0">
                <a:solidFill>
                  <a:prstClr val="black"/>
                </a:solidFill>
                <a:latin typeface="Times" pitchFamily="18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7604"/>
            <a:ext cx="5335270" cy="45933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8781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i="1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1E2AEA3-15E4-487A-80DC-723D046D2C11}" type="slidenum">
              <a:rPr lang="en-US" altLang="en-US" sz="1200">
                <a:solidFill>
                  <a:prstClr val="black"/>
                </a:solidFill>
              </a:rPr>
              <a:pPr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7604"/>
            <a:ext cx="5335270" cy="43990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7539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717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6720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427B111-5629-4B5D-9AFB-5E8E6081BCDC}" type="slidenum">
              <a:rPr lang="en-US" altLang="en-US" sz="1200">
                <a:solidFill>
                  <a:prstClr val="black"/>
                </a:solidFill>
              </a:rPr>
              <a:pPr/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814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012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F07C643-7AF7-48BF-908A-10366247CA96}" type="slidenum">
              <a:rPr lang="en-US" altLang="en-US" sz="1200">
                <a:solidFill>
                  <a:prstClr val="black"/>
                </a:solidFill>
              </a:rPr>
              <a:pPr/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33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57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501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7604"/>
            <a:ext cx="5490882" cy="43622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869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7604"/>
            <a:ext cx="5335270" cy="49994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err="1" smtClean="0"/>
              <a:t>ss</a:t>
            </a:r>
            <a:fld id="{082BE566-86D5-4085-9D0B-E1A8DEEE94B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573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E566-86D5-4085-9D0B-E1A8DEEE94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00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udenthealthcare.wales/" TargetMode="External"/><Relationship Id="rId2" Type="http://schemas.openxmlformats.org/officeDocument/2006/relationships/hyperlink" Target="http://www.gofaliechyddarbodus.cymru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udenthealthcare.wales/" TargetMode="External"/><Relationship Id="rId2" Type="http://schemas.openxmlformats.org/officeDocument/2006/relationships/hyperlink" Target="http://www.gofaliechyddarbodus.cymru/" TargetMode="Externa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udenthealthcare.wales/" TargetMode="External"/><Relationship Id="rId2" Type="http://schemas.openxmlformats.org/officeDocument/2006/relationships/hyperlink" Target="http://www.gofaliechyddarbodus.cymru/" TargetMode="Externa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2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42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70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04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08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881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86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58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50838" y="6323013"/>
            <a:ext cx="879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b="1" dirty="0" smtClean="0">
                <a:solidFill>
                  <a:srgbClr val="000000"/>
                </a:solidFill>
                <a:hlinkClick r:id="rId2"/>
              </a:rPr>
              <a:t>www.gofaliechyddarbodus.cymru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      </a:t>
            </a:r>
            <a:r>
              <a:rPr lang="en-GB" altLang="en-US" sz="2000" b="1" dirty="0" smtClean="0">
                <a:solidFill>
                  <a:srgbClr val="000000"/>
                </a:solidFill>
                <a:hlinkClick r:id="rId3"/>
              </a:rPr>
              <a:t>www.prudenthealthcare.wales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383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1768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51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767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45333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32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763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26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3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1009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229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548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50838" y="6323013"/>
            <a:ext cx="879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b="1" dirty="0" smtClean="0">
                <a:solidFill>
                  <a:srgbClr val="000000"/>
                </a:solidFill>
                <a:hlinkClick r:id="rId2"/>
              </a:rPr>
              <a:t>www.gofaliechyddarbodus.cymru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      </a:t>
            </a:r>
            <a:r>
              <a:rPr lang="en-GB" altLang="en-US" sz="2000" b="1" dirty="0" smtClean="0">
                <a:solidFill>
                  <a:srgbClr val="000000"/>
                </a:solidFill>
                <a:hlinkClick r:id="rId3"/>
              </a:rPr>
              <a:t>www.prudenthealthcare.wales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627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79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419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33677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5225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857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841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026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11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56621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795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364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50838" y="6323013"/>
            <a:ext cx="879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b="1" dirty="0" smtClean="0">
                <a:solidFill>
                  <a:srgbClr val="000000"/>
                </a:solidFill>
                <a:hlinkClick r:id="rId2"/>
              </a:rPr>
              <a:t>www.gofaliechyddarbodus.cymru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      </a:t>
            </a:r>
            <a:r>
              <a:rPr lang="en-GB" altLang="en-US" sz="2000" b="1" dirty="0" smtClean="0">
                <a:solidFill>
                  <a:srgbClr val="000000"/>
                </a:solidFill>
                <a:hlinkClick r:id="rId3"/>
              </a:rPr>
              <a:t>www.prudenthealthcare.wales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7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219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2311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08058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17252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115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56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01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70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35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5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16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36BD-8B87-674B-B37A-9F86BA08490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89CA-9909-284B-B2CC-404496F9F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43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018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180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166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http://www.healthwisewales.gov.wales/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204913" y="1939925"/>
            <a:ext cx="50292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FFFFFF"/>
                </a:solidFill>
              </a:rPr>
              <a:t>Corporate slide master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FFFFFF"/>
                </a:solidFill>
              </a:rPr>
              <a:t>With guidelines for corporate presentations</a:t>
            </a:r>
            <a:endParaRPr lang="en-US" altLang="en-US" sz="3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05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2082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492125" y="4822825"/>
            <a:ext cx="82296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9pPr>
          </a:lstStyle>
          <a:p>
            <a:pPr defTabSz="914400">
              <a:defRPr/>
            </a:pPr>
            <a:r>
              <a:rPr lang="en-GB" altLang="en-US" sz="3600" kern="0" dirty="0" smtClean="0">
                <a:solidFill>
                  <a:srgbClr val="000000"/>
                </a:solidFill>
              </a:rPr>
              <a:t>Dr. Frank Atherton</a:t>
            </a:r>
            <a:r>
              <a:rPr lang="en-GB" altLang="en-US" sz="4000" kern="0" dirty="0" smtClean="0">
                <a:solidFill>
                  <a:srgbClr val="000000"/>
                </a:solidFill>
              </a:rPr>
              <a:t/>
            </a:r>
            <a:br>
              <a:rPr lang="en-GB" altLang="en-US" sz="4000" kern="0" dirty="0" smtClean="0">
                <a:solidFill>
                  <a:srgbClr val="000000"/>
                </a:solidFill>
              </a:rPr>
            </a:br>
            <a:r>
              <a:rPr lang="en-GB" altLang="en-US" sz="2800" kern="0" dirty="0" smtClean="0">
                <a:solidFill>
                  <a:srgbClr val="000000"/>
                </a:solidFill>
              </a:rPr>
              <a:t>Chief Medical Officer, Welsh Government</a:t>
            </a:r>
            <a:endParaRPr lang="en-GB" altLang="en-US" sz="2800" b="1" kern="0" dirty="0" smtClean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2125" y="2735263"/>
            <a:ext cx="8229600" cy="16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defTabSz="914400">
              <a:buFontTx/>
              <a:buNone/>
              <a:defRPr/>
            </a:pPr>
            <a:r>
              <a:rPr lang="en-GB" altLang="en-US" sz="4000" b="1" kern="0" dirty="0" smtClean="0">
                <a:solidFill>
                  <a:srgbClr val="000000"/>
                </a:solidFill>
              </a:rPr>
              <a:t>Health Research in Wales Aligning Policy and Research Priorities</a:t>
            </a:r>
          </a:p>
        </p:txBody>
      </p:sp>
    </p:spTree>
    <p:extLst>
      <p:ext uri="{BB962C8B-B14F-4D97-AF65-F5344CB8AC3E}">
        <p14:creationId xmlns:p14="http://schemas.microsoft.com/office/powerpoint/2010/main" xmlns="" val="6288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Health and Care Research Wales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Funding Schemes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Features to support alignment of research with need:</a:t>
            </a:r>
          </a:p>
          <a:p>
            <a:pPr lvl="1"/>
            <a:r>
              <a:rPr lang="en-GB" sz="3600" dirty="0"/>
              <a:t>Welsh Government Theme Briefs </a:t>
            </a:r>
          </a:p>
          <a:p>
            <a:pPr lvl="1"/>
            <a:r>
              <a:rPr lang="en-GB" sz="3600" dirty="0"/>
              <a:t>All Wales Prioritisation Panel</a:t>
            </a:r>
          </a:p>
          <a:p>
            <a:r>
              <a:rPr lang="en-GB" sz="3600" dirty="0" smtClean="0"/>
              <a:t>Recently funded projects: e.g. prudent healthcare, mental health in secondary schools, Human Transplantation Act, Physical activity, eating disorders</a:t>
            </a:r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395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58788" y="1481138"/>
            <a:ext cx="41211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altLang="en-US" sz="1800" dirty="0" smtClean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Multi-institutional, multi-disciplinary, multi-agency health and social care research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800" dirty="0" smtClean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Public, policy-maker and practitioner collaboration across Wales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800" dirty="0" smtClean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Building on existing areas of scientific excellence in Wales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altLang="en-US" sz="1800" dirty="0" smtClean="0">
              <a:solidFill>
                <a:srgbClr val="000000"/>
              </a:solidFill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Children and young people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Promotion and maintenance of health through an extended working life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rgbClr val="000000"/>
                </a:solidFill>
              </a:rPr>
              <a:t>World-leading research infrastructure support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1" t="9180" r="64140" b="81250"/>
          <a:stretch>
            <a:fillRect/>
          </a:stretch>
        </p:blipFill>
        <p:spPr bwMode="auto">
          <a:xfrm>
            <a:off x="4443413" y="4446588"/>
            <a:ext cx="4464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7" t="42676" r="7813" b="45215"/>
          <a:stretch>
            <a:fillRect/>
          </a:stretch>
        </p:blipFill>
        <p:spPr bwMode="auto">
          <a:xfrm>
            <a:off x="4487863" y="5380038"/>
            <a:ext cx="441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25" t="27541" r="9531" b="43652"/>
          <a:stretch>
            <a:fillRect/>
          </a:stretch>
        </p:blipFill>
        <p:spPr bwMode="auto">
          <a:xfrm>
            <a:off x="4976813" y="1936750"/>
            <a:ext cx="36290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12" r="47726"/>
          <a:stretch>
            <a:fillRect/>
          </a:stretch>
        </p:blipFill>
        <p:spPr bwMode="auto">
          <a:xfrm>
            <a:off x="4976813" y="1936750"/>
            <a:ext cx="25431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611188" y="254000"/>
            <a:ext cx="8027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0000"/>
                </a:solidFill>
              </a:rPr>
              <a:t>National Centre for Population Health and Wellbeing Research (NCPHWR)</a:t>
            </a:r>
            <a:endParaRPr lang="en-GB" altLang="en-US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2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Secure Anonymised Information Linkage Database (SAIL)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5106"/>
          </a:xfrm>
        </p:spPr>
        <p:txBody>
          <a:bodyPr>
            <a:normAutofit fontScale="85000" lnSpcReduction="20000"/>
          </a:bodyPr>
          <a:lstStyle/>
          <a:p>
            <a:pPr marL="285750" indent="-285750" defTabSz="713231">
              <a:lnSpc>
                <a:spcPct val="15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600" dirty="0">
                <a:solidFill>
                  <a:srgbClr val="000000"/>
                </a:solidFill>
              </a:rPr>
              <a:t>Funded since 2006 by </a:t>
            </a:r>
            <a:r>
              <a:rPr lang="en-GB" sz="2600" dirty="0" smtClean="0">
                <a:solidFill>
                  <a:srgbClr val="000000"/>
                </a:solidFill>
              </a:rPr>
              <a:t>R&amp;D </a:t>
            </a:r>
            <a:r>
              <a:rPr lang="en-GB" sz="2600" dirty="0">
                <a:solidFill>
                  <a:srgbClr val="000000"/>
                </a:solidFill>
              </a:rPr>
              <a:t>Division as part of </a:t>
            </a:r>
            <a:r>
              <a:rPr lang="en-GB" sz="2600" dirty="0" smtClean="0">
                <a:solidFill>
                  <a:srgbClr val="000000"/>
                </a:solidFill>
              </a:rPr>
              <a:t>Welsh research infrastructure (</a:t>
            </a:r>
            <a:r>
              <a:rPr lang="en-GB" sz="2600" dirty="0">
                <a:solidFill>
                  <a:srgbClr val="000000"/>
                </a:solidFill>
              </a:rPr>
              <a:t>Internationally-recognised expertise in data linkage and </a:t>
            </a:r>
            <a:r>
              <a:rPr lang="en-GB" sz="2600" dirty="0" smtClean="0">
                <a:solidFill>
                  <a:srgbClr val="000000"/>
                </a:solidFill>
              </a:rPr>
              <a:t>use)</a:t>
            </a:r>
            <a:endParaRPr lang="en-GB" sz="2600" dirty="0">
              <a:solidFill>
                <a:srgbClr val="000000"/>
              </a:solidFill>
            </a:endParaRPr>
          </a:p>
          <a:p>
            <a:pPr marL="285750" lvl="0" indent="-285750" defTabSz="713231">
              <a:lnSpc>
                <a:spcPct val="15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600" dirty="0">
                <a:solidFill>
                  <a:srgbClr val="000000"/>
                </a:solidFill>
              </a:rPr>
              <a:t>SAIL holds </a:t>
            </a:r>
            <a:r>
              <a:rPr lang="en-GB" sz="2600" dirty="0" smtClean="0">
                <a:solidFill>
                  <a:srgbClr val="000000"/>
                </a:solidFill>
              </a:rPr>
              <a:t>anonymised</a:t>
            </a:r>
            <a:r>
              <a:rPr lang="en-GB" sz="2600" dirty="0">
                <a:solidFill>
                  <a:srgbClr val="000000"/>
                </a:solidFill>
              </a:rPr>
              <a:t>, person-based datasets </a:t>
            </a:r>
            <a:r>
              <a:rPr lang="en-GB" sz="2600" dirty="0" smtClean="0">
                <a:solidFill>
                  <a:srgbClr val="000000"/>
                </a:solidFill>
              </a:rPr>
              <a:t>which, </a:t>
            </a:r>
            <a:r>
              <a:rPr lang="en-GB" sz="2600" dirty="0">
                <a:solidFill>
                  <a:srgbClr val="000000"/>
                </a:solidFill>
              </a:rPr>
              <a:t>subject to </a:t>
            </a:r>
            <a:r>
              <a:rPr lang="en-GB" sz="2600" dirty="0" smtClean="0">
                <a:solidFill>
                  <a:srgbClr val="000000"/>
                </a:solidFill>
              </a:rPr>
              <a:t>safeguards, can </a:t>
            </a:r>
            <a:r>
              <a:rPr lang="en-GB" sz="2600" dirty="0">
                <a:solidFill>
                  <a:srgbClr val="000000"/>
                </a:solidFill>
              </a:rPr>
              <a:t>be </a:t>
            </a:r>
            <a:r>
              <a:rPr lang="en-GB" sz="2600" dirty="0" smtClean="0">
                <a:solidFill>
                  <a:srgbClr val="000000"/>
                </a:solidFill>
              </a:rPr>
              <a:t>linked to </a:t>
            </a:r>
            <a:r>
              <a:rPr lang="en-GB" sz="2600" dirty="0">
                <a:solidFill>
                  <a:srgbClr val="000000"/>
                </a:solidFill>
              </a:rPr>
              <a:t>address important research </a:t>
            </a:r>
            <a:r>
              <a:rPr lang="en-GB" sz="2600" dirty="0" smtClean="0">
                <a:solidFill>
                  <a:srgbClr val="000000"/>
                </a:solidFill>
              </a:rPr>
              <a:t>questions</a:t>
            </a:r>
            <a:endParaRPr lang="en-GB" sz="2600" dirty="0">
              <a:solidFill>
                <a:srgbClr val="000000"/>
              </a:solidFill>
            </a:endParaRPr>
          </a:p>
          <a:p>
            <a:pPr marL="228600" lvl="0" indent="-228600" defTabSz="713231">
              <a:lnSpc>
                <a:spcPct val="15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600" dirty="0" smtClean="0">
                <a:solidFill>
                  <a:srgbClr val="000000"/>
                </a:solidFill>
              </a:rPr>
              <a:t>More </a:t>
            </a:r>
            <a:r>
              <a:rPr lang="en-GB" sz="2600" dirty="0">
                <a:solidFill>
                  <a:srgbClr val="000000"/>
                </a:solidFill>
              </a:rPr>
              <a:t>than £50m </a:t>
            </a:r>
            <a:r>
              <a:rPr lang="en-GB" sz="2600" dirty="0" smtClean="0">
                <a:solidFill>
                  <a:srgbClr val="000000"/>
                </a:solidFill>
              </a:rPr>
              <a:t>generated in grant </a:t>
            </a:r>
            <a:r>
              <a:rPr lang="en-GB" sz="2600" dirty="0">
                <a:solidFill>
                  <a:srgbClr val="000000"/>
                </a:solidFill>
              </a:rPr>
              <a:t>capture </a:t>
            </a:r>
            <a:r>
              <a:rPr lang="en-GB" sz="2600" dirty="0" smtClean="0">
                <a:solidFill>
                  <a:srgbClr val="000000"/>
                </a:solidFill>
              </a:rPr>
              <a:t>since 2006 </a:t>
            </a:r>
          </a:p>
          <a:p>
            <a:pPr marL="228600" lvl="0" indent="-228600" defTabSz="713231">
              <a:lnSpc>
                <a:spcPct val="15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600" dirty="0" smtClean="0">
                <a:solidFill>
                  <a:srgbClr val="000000"/>
                </a:solidFill>
              </a:rPr>
              <a:t>This includes:</a:t>
            </a:r>
            <a:endParaRPr lang="en-GB" sz="2600" dirty="0">
              <a:solidFill>
                <a:srgbClr val="000000"/>
              </a:solidFill>
            </a:endParaRPr>
          </a:p>
          <a:p>
            <a:pPr marL="685800" lvl="1" indent="-228600" defTabSz="713231">
              <a:lnSpc>
                <a:spcPct val="15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600" dirty="0">
                <a:solidFill>
                  <a:srgbClr val="000000"/>
                </a:solidFill>
              </a:rPr>
              <a:t>Farr Institute (1 of 4 UK centres of excellence for health informatics research)</a:t>
            </a:r>
          </a:p>
          <a:p>
            <a:pPr marL="685800" lvl="1" indent="-228600" defTabSz="713231">
              <a:lnSpc>
                <a:spcPct val="15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600" dirty="0">
                <a:solidFill>
                  <a:srgbClr val="000000"/>
                </a:solidFill>
              </a:rPr>
              <a:t>Administrative Data Research Centre ( 1 of 4 UK awards via ESRC)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151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Centre for the Development and Evaluation of Complex Interventions for Public Health Improvement (</a:t>
            </a:r>
            <a:r>
              <a:rPr lang="en-GB" sz="3200" dirty="0" err="1" smtClean="0">
                <a:solidFill>
                  <a:srgbClr val="FF0000"/>
                </a:solidFill>
              </a:rPr>
              <a:t>DECIPHer</a:t>
            </a:r>
            <a:r>
              <a:rPr lang="en-GB" sz="3200" dirty="0" smtClean="0">
                <a:solidFill>
                  <a:srgbClr val="FF0000"/>
                </a:solidFill>
              </a:rPr>
              <a:t>)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UKCRC Public Health Research Centre of Excellence (one of five)</a:t>
            </a:r>
          </a:p>
          <a:p>
            <a:r>
              <a:rPr lang="en-GB" dirty="0" smtClean="0"/>
              <a:t>Focus on risk behaviours in children and young people</a:t>
            </a:r>
          </a:p>
          <a:p>
            <a:r>
              <a:rPr lang="en-GB" dirty="0" smtClean="0"/>
              <a:t>Examples of work with policy significance</a:t>
            </a:r>
          </a:p>
          <a:p>
            <a:pPr lvl="1"/>
            <a:r>
              <a:rPr lang="en-GB" dirty="0" smtClean="0"/>
              <a:t>Free school breakfasts</a:t>
            </a:r>
          </a:p>
          <a:p>
            <a:pPr lvl="1"/>
            <a:r>
              <a:rPr lang="en-GB" dirty="0" smtClean="0"/>
              <a:t>Exercise referral</a:t>
            </a:r>
          </a:p>
          <a:p>
            <a:pPr lvl="1"/>
            <a:r>
              <a:rPr lang="en-GB" dirty="0" smtClean="0"/>
              <a:t>E-cigarettes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69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Other UK Initiatives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NIHR Public Health Research Programme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National Prevention Research Initiative (NPRI) (e.g. Strengthening Families evaluation)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Emerging UK Prevention Research Partnership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78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5" r="25262" b="4218"/>
          <a:stretch>
            <a:fillRect/>
          </a:stretch>
        </p:blipFill>
        <p:spPr bwMode="auto">
          <a:xfrm>
            <a:off x="4037013" y="303213"/>
            <a:ext cx="4968875" cy="6251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0962" name="Title 3"/>
          <p:cNvSpPr>
            <a:spLocks noGrp="1"/>
          </p:cNvSpPr>
          <p:nvPr>
            <p:ph type="title"/>
          </p:nvPr>
        </p:nvSpPr>
        <p:spPr bwMode="auto">
          <a:xfrm>
            <a:off x="407988" y="57150"/>
            <a:ext cx="3611562" cy="13604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 dirty="0">
                <a:solidFill>
                  <a:srgbClr val="FF0000"/>
                </a:solidFill>
              </a:rPr>
              <a:t>HealthWise </a:t>
            </a:r>
            <a:r>
              <a:rPr lang="en-GB" altLang="en-US" dirty="0" smtClean="0">
                <a:solidFill>
                  <a:srgbClr val="FF0000"/>
                </a:solidFill>
              </a:rPr>
              <a:t>Wales</a:t>
            </a:r>
            <a:br>
              <a:rPr lang="en-GB" altLang="en-US" dirty="0" smtClean="0">
                <a:solidFill>
                  <a:srgbClr val="FF0000"/>
                </a:solidFill>
              </a:rPr>
            </a:br>
            <a:endParaRPr lang="en-US" altLang="en-US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0588" y="5805488"/>
            <a:ext cx="3517900" cy="122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lnSpc>
                <a:spcPct val="130000"/>
              </a:lnSpc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hlinkClick r:id="rId5"/>
              </a:rPr>
              <a:t>www.healthwisewales.gov.wales</a:t>
            </a:r>
            <a:endParaRPr lang="is-IS" dirty="0">
              <a:solidFill>
                <a:prstClr val="black"/>
              </a:solidFill>
              <a:latin typeface="Calibri"/>
            </a:endParaRPr>
          </a:p>
          <a:p>
            <a:pPr defTabSz="914400">
              <a:lnSpc>
                <a:spcPct val="200000"/>
              </a:lnSpc>
              <a:defRPr/>
            </a:pPr>
            <a:r>
              <a:rPr lang="is-IS" sz="1600" b="1" dirty="0">
                <a:solidFill>
                  <a:prstClr val="black"/>
                </a:solidFill>
                <a:cs typeface="Arial" panose="020B0604020202020204" pitchFamily="34" charset="0"/>
              </a:rPr>
              <a:t>0800 9 172 172 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486" name="Picture 5" descr="we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25" y="586581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420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363" y="1590675"/>
            <a:ext cx="3452812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29 February 2016 launch</a:t>
            </a:r>
          </a:p>
          <a:p>
            <a:pPr defTabSz="914400">
              <a:spcBef>
                <a:spcPct val="0"/>
              </a:spcBef>
              <a:defRPr/>
            </a:pPr>
            <a:endParaRPr lang="en-US" sz="2000" dirty="0">
              <a:solidFill>
                <a:prstClr val="black"/>
              </a:solidFill>
              <a:cs typeface="Arial"/>
            </a:endParaRPr>
          </a:p>
          <a:p>
            <a:pPr marL="342900" indent="-342900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Sign-up via website or telephone</a:t>
            </a:r>
          </a:p>
          <a:p>
            <a:pPr defTabSz="914400">
              <a:spcBef>
                <a:spcPct val="0"/>
              </a:spcBef>
              <a:defRPr/>
            </a:pPr>
            <a:endParaRPr lang="en-US" sz="2000" dirty="0">
              <a:solidFill>
                <a:prstClr val="black"/>
              </a:solidFill>
              <a:cs typeface="Arial"/>
            </a:endParaRPr>
          </a:p>
          <a:p>
            <a:pPr marL="342900" indent="-342900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National campaign to promote participation</a:t>
            </a:r>
          </a:p>
          <a:p>
            <a:pPr defTabSz="914400">
              <a:spcBef>
                <a:spcPct val="0"/>
              </a:spcBef>
              <a:defRPr/>
            </a:pPr>
            <a:endParaRPr lang="en-US" sz="2000" dirty="0">
              <a:solidFill>
                <a:prstClr val="black"/>
              </a:solidFill>
              <a:cs typeface="Arial"/>
            </a:endParaRPr>
          </a:p>
          <a:p>
            <a:pPr marL="342900" indent="-342900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Aims to recruit 260,000 people over 5 years</a:t>
            </a:r>
          </a:p>
          <a:p>
            <a:pPr defTabSz="914400">
              <a:spcBef>
                <a:spcPct val="0"/>
              </a:spcBef>
              <a:defRPr/>
            </a:pPr>
            <a:endParaRPr lang="en-US" sz="2000" dirty="0">
              <a:solidFill>
                <a:prstClr val="black"/>
              </a:solidFill>
              <a:cs typeface="Arial"/>
            </a:endParaRPr>
          </a:p>
          <a:p>
            <a:pPr marL="342900" indent="-342900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Almost 6,000 participants joined to date </a:t>
            </a:r>
          </a:p>
        </p:txBody>
      </p:sp>
    </p:spTree>
    <p:extLst>
      <p:ext uri="{BB962C8B-B14F-4D97-AF65-F5344CB8AC3E}">
        <p14:creationId xmlns:p14="http://schemas.microsoft.com/office/powerpoint/2010/main" xmlns="" val="12191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lot going on, many key initiatives in place</a:t>
            </a:r>
          </a:p>
          <a:p>
            <a:r>
              <a:rPr lang="en-GB" dirty="0" smtClean="0"/>
              <a:t>Need for </a:t>
            </a:r>
          </a:p>
          <a:p>
            <a:pPr lvl="1"/>
            <a:r>
              <a:rPr lang="en-GB" dirty="0" smtClean="0"/>
              <a:t>greater visibility </a:t>
            </a:r>
          </a:p>
          <a:p>
            <a:pPr lvl="1"/>
            <a:r>
              <a:rPr lang="en-GB" dirty="0" smtClean="0"/>
              <a:t>better co-ordination and collaboration</a:t>
            </a:r>
          </a:p>
          <a:p>
            <a:pPr lvl="1"/>
            <a:r>
              <a:rPr lang="en-GB" dirty="0" smtClean="0"/>
              <a:t>stronger alignment of strategies</a:t>
            </a:r>
          </a:p>
          <a:p>
            <a:pPr lvl="1"/>
            <a:r>
              <a:rPr lang="en-GB" dirty="0" smtClean="0"/>
              <a:t>stronger alignment of research and policy priorities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5070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Wales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Population ~ 3 million</a:t>
            </a:r>
          </a:p>
          <a:p>
            <a:r>
              <a:rPr lang="en-GB" dirty="0"/>
              <a:t>Health Status </a:t>
            </a:r>
          </a:p>
          <a:p>
            <a:r>
              <a:rPr lang="en-GB" dirty="0"/>
              <a:t>Planned Healthcare system</a:t>
            </a:r>
          </a:p>
          <a:p>
            <a:r>
              <a:rPr lang="en-GB" dirty="0"/>
              <a:t>Public Health Wales</a:t>
            </a:r>
          </a:p>
          <a:p>
            <a:r>
              <a:rPr lang="en-GB" dirty="0"/>
              <a:t>Health/Wellbeing Future Generations</a:t>
            </a:r>
          </a:p>
          <a:p>
            <a:r>
              <a:rPr lang="en-GB" dirty="0"/>
              <a:t>Prudent Healthcare</a:t>
            </a:r>
          </a:p>
          <a:p>
            <a:r>
              <a:rPr lang="en-GB" dirty="0"/>
              <a:t>Long (and recent) history of social justice</a:t>
            </a:r>
          </a:p>
          <a:p>
            <a:r>
              <a:rPr lang="en-GB" dirty="0"/>
              <a:t>Outward facing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08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cs typeface="Arial" pitchFamily="34" charset="0"/>
              </a:rPr>
              <a:t>Welsh Government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1298575"/>
            <a:ext cx="4659312" cy="5254625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GB" sz="1800" b="1" dirty="0" smtClean="0">
                <a:latin typeface="+mj-lt"/>
              </a:rPr>
              <a:t>	</a:t>
            </a:r>
          </a:p>
          <a:p>
            <a:pPr marL="0" indent="0">
              <a:buFontTx/>
              <a:buNone/>
              <a:defRPr/>
            </a:pPr>
            <a:r>
              <a:rPr lang="en-GB" sz="2900" b="1" dirty="0" smtClean="0">
                <a:latin typeface="+mj-lt"/>
              </a:rPr>
              <a:t>Taking Wales Forward</a:t>
            </a:r>
            <a:endParaRPr lang="en-GB" sz="2900" b="1" dirty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en-GB" sz="2300" dirty="0" smtClean="0">
              <a:latin typeface="+mj-lt"/>
            </a:endParaRPr>
          </a:p>
          <a:p>
            <a:pPr>
              <a:defRPr/>
            </a:pPr>
            <a:r>
              <a:rPr lang="en-GB" sz="2300" dirty="0" smtClean="0">
                <a:latin typeface="+mj-lt"/>
              </a:rPr>
              <a:t>The </a:t>
            </a:r>
            <a:r>
              <a:rPr lang="en-GB" sz="2300" dirty="0">
                <a:latin typeface="+mj-lt"/>
              </a:rPr>
              <a:t>Well-being Goals and Ways </a:t>
            </a:r>
            <a:r>
              <a:rPr lang="en-GB" sz="2300" dirty="0" smtClean="0">
                <a:latin typeface="+mj-lt"/>
              </a:rPr>
              <a:t>of </a:t>
            </a:r>
            <a:r>
              <a:rPr lang="en-GB" sz="2300" dirty="0">
                <a:latin typeface="+mj-lt"/>
              </a:rPr>
              <a:t>Working require public </a:t>
            </a:r>
            <a:r>
              <a:rPr lang="en-GB" sz="2300" dirty="0" smtClean="0">
                <a:latin typeface="+mj-lt"/>
              </a:rPr>
              <a:t>bodies</a:t>
            </a:r>
            <a:r>
              <a:rPr lang="en-GB" sz="2300" dirty="0">
                <a:latin typeface="+mj-lt"/>
              </a:rPr>
              <a:t>, including the Welsh </a:t>
            </a:r>
            <a:r>
              <a:rPr lang="en-GB" sz="2300" dirty="0" smtClean="0">
                <a:latin typeface="+mj-lt"/>
              </a:rPr>
              <a:t>Government</a:t>
            </a:r>
            <a:r>
              <a:rPr lang="en-GB" sz="2300" dirty="0">
                <a:latin typeface="+mj-lt"/>
              </a:rPr>
              <a:t>, to think more about the long-term, to work better with people, communities and each other, look to prevent problems and take a more joined-up approach – helping us to create a Wales that we all want to live in, now and in the future</a:t>
            </a:r>
            <a:r>
              <a:rPr lang="en-GB" sz="2300" dirty="0" smtClean="0">
                <a:latin typeface="+mj-lt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GB" sz="2300" dirty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en-GB" b="1" dirty="0" smtClean="0"/>
              <a:t>Well-being </a:t>
            </a:r>
            <a:r>
              <a:rPr lang="en-GB" b="1" dirty="0"/>
              <a:t>of Future Generations </a:t>
            </a:r>
            <a:r>
              <a:rPr lang="en-GB" b="1" dirty="0" smtClean="0"/>
              <a:t>Act</a:t>
            </a:r>
            <a:endParaRPr lang="en-GB" dirty="0" smtClean="0"/>
          </a:p>
          <a:p>
            <a:pPr>
              <a:defRPr/>
            </a:pPr>
            <a:r>
              <a:rPr lang="en-GB" sz="2300" dirty="0" smtClean="0"/>
              <a:t>“A </a:t>
            </a:r>
            <a:r>
              <a:rPr lang="en-GB" sz="2300" dirty="0"/>
              <a:t>society in which people's physical and mental well-being is maximised and in which choices and behaviours that benefit future health are </a:t>
            </a:r>
            <a:r>
              <a:rPr lang="en-GB" sz="2300" dirty="0" smtClean="0"/>
              <a:t>understood”</a:t>
            </a:r>
          </a:p>
          <a:p>
            <a:pPr>
              <a:defRPr/>
            </a:pPr>
            <a:endParaRPr lang="en-GB" sz="2300" dirty="0"/>
          </a:p>
          <a:p>
            <a:pPr marL="0" indent="0">
              <a:buFontTx/>
              <a:buNone/>
              <a:defRPr/>
            </a:pPr>
            <a:r>
              <a:rPr lang="en-GB" i="1" dirty="0" smtClean="0"/>
              <a:t>"</a:t>
            </a:r>
            <a:r>
              <a:rPr lang="en-GB" i="1" dirty="0"/>
              <a:t>Responsible government is not just about delivery in the here and now, vital though it is. It’s also about looking towards the end of the decade and beyond, with a vision of the Wales we want for the </a:t>
            </a:r>
            <a:r>
              <a:rPr lang="en-GB" i="1" dirty="0" smtClean="0"/>
              <a:t>future“</a:t>
            </a:r>
          </a:p>
          <a:p>
            <a:pPr marL="0" indent="0">
              <a:buFontTx/>
              <a:buNone/>
              <a:defRPr/>
            </a:pPr>
            <a:r>
              <a:rPr lang="en-GB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 </a:t>
            </a:r>
            <a:r>
              <a:rPr lang="en-GB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Carwyn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Jones AM, First 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Wales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endParaRPr lang="en-US" dirty="0"/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654175"/>
            <a:ext cx="191611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3" r="5383"/>
          <a:stretch>
            <a:fillRect/>
          </a:stretch>
        </p:blipFill>
        <p:spPr bwMode="auto">
          <a:xfrm>
            <a:off x="5738813" y="3273425"/>
            <a:ext cx="292417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38" y="1654175"/>
            <a:ext cx="1698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31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Population Health Priorities: Unfinished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Improving Health Outcomes</a:t>
            </a:r>
          </a:p>
          <a:p>
            <a:r>
              <a:rPr lang="en-GB" dirty="0"/>
              <a:t>Proximal determinants; smoking, alcohol, drugs</a:t>
            </a:r>
          </a:p>
          <a:p>
            <a:r>
              <a:rPr lang="en-GB" dirty="0"/>
              <a:t>Health Settings</a:t>
            </a:r>
          </a:p>
          <a:p>
            <a:pPr lvl="1"/>
            <a:r>
              <a:rPr lang="en-GB" dirty="0"/>
              <a:t>Schools, workplace, colleges, universities, prisons</a:t>
            </a:r>
          </a:p>
          <a:p>
            <a:r>
              <a:rPr lang="en-GB" dirty="0"/>
              <a:t>Evidence Based Programs</a:t>
            </a:r>
          </a:p>
          <a:p>
            <a:pPr lvl="1"/>
            <a:r>
              <a:rPr lang="en-GB" dirty="0"/>
              <a:t>Healthy Child Wales, First 1000 Days, Adverse Child Experiences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54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Population Health Priorities: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Unsolved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Inequalities</a:t>
            </a:r>
          </a:p>
          <a:p>
            <a:r>
              <a:rPr lang="en-GB" dirty="0"/>
              <a:t>Obesity/Healthy </a:t>
            </a:r>
            <a:r>
              <a:rPr lang="en-GB" dirty="0" smtClean="0"/>
              <a:t>Lives</a:t>
            </a:r>
          </a:p>
          <a:p>
            <a:r>
              <a:rPr lang="en-GB" dirty="0" smtClean="0"/>
              <a:t>Mental Health</a:t>
            </a:r>
            <a:endParaRPr lang="en-GB" dirty="0"/>
          </a:p>
          <a:p>
            <a:r>
              <a:rPr lang="en-GB" dirty="0"/>
              <a:t>Healthy Environments </a:t>
            </a:r>
          </a:p>
          <a:p>
            <a:pPr lvl="1"/>
            <a:r>
              <a:rPr lang="en-GB" dirty="0"/>
              <a:t>HWB Future Generations</a:t>
            </a:r>
          </a:p>
          <a:p>
            <a:pPr lvl="1"/>
            <a:r>
              <a:rPr lang="en-GB" dirty="0" smtClean="0"/>
              <a:t>Health in All Policies and Health Impact Assessment </a:t>
            </a:r>
            <a:endParaRPr lang="en-GB" dirty="0"/>
          </a:p>
          <a:p>
            <a:r>
              <a:rPr lang="en-GB" dirty="0"/>
              <a:t>Large scale societal change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27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Population Health Priorities: New/Emerging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Common Pathways to Addiction</a:t>
            </a:r>
          </a:p>
          <a:p>
            <a:pPr lvl="1"/>
            <a:r>
              <a:rPr lang="en-GB" dirty="0"/>
              <a:t>Gambling</a:t>
            </a:r>
          </a:p>
          <a:p>
            <a:pPr lvl="1"/>
            <a:r>
              <a:rPr lang="en-GB" dirty="0"/>
              <a:t>Nicotine</a:t>
            </a:r>
          </a:p>
          <a:p>
            <a:r>
              <a:rPr lang="en-GB" dirty="0"/>
              <a:t>Corporate Determinants of Health</a:t>
            </a:r>
          </a:p>
          <a:p>
            <a:r>
              <a:rPr lang="en-GB" dirty="0"/>
              <a:t>Communicable Diseases have not gone away</a:t>
            </a:r>
          </a:p>
          <a:p>
            <a:pPr lvl="1"/>
            <a:r>
              <a:rPr lang="en-GB" dirty="0" err="1"/>
              <a:t>PanFlu</a:t>
            </a:r>
            <a:r>
              <a:rPr lang="en-GB" dirty="0"/>
              <a:t>, H7N9, MERS, Ebola, Zika, WNV, Lyme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998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Value of Research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Scoping the problems</a:t>
            </a:r>
          </a:p>
          <a:p>
            <a:r>
              <a:rPr lang="en-GB" dirty="0" smtClean="0"/>
              <a:t>Testing interventions</a:t>
            </a:r>
          </a:p>
          <a:p>
            <a:r>
              <a:rPr lang="en-GB" dirty="0" smtClean="0"/>
              <a:t>Building an evidence base</a:t>
            </a:r>
          </a:p>
          <a:p>
            <a:r>
              <a:rPr lang="en-GB" dirty="0" smtClean="0"/>
              <a:t>Building capacity and capability</a:t>
            </a:r>
          </a:p>
          <a:p>
            <a:r>
              <a:rPr lang="en-GB" dirty="0" smtClean="0"/>
              <a:t>Creating high-quality jobs and generating wealth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54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Some Challenges in Research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Getting the balance right:</a:t>
            </a:r>
          </a:p>
          <a:p>
            <a:pPr lvl="1"/>
            <a:r>
              <a:rPr lang="en-GB" dirty="0" smtClean="0"/>
              <a:t>Capacity building </a:t>
            </a:r>
            <a:r>
              <a:rPr lang="en-GB" dirty="0" err="1" smtClean="0"/>
              <a:t>vrs</a:t>
            </a:r>
            <a:r>
              <a:rPr lang="en-GB" dirty="0" smtClean="0"/>
              <a:t> policy/practice/public need</a:t>
            </a:r>
          </a:p>
          <a:p>
            <a:pPr lvl="1"/>
            <a:r>
              <a:rPr lang="en-GB" dirty="0" smtClean="0"/>
              <a:t>Researcher-led </a:t>
            </a:r>
            <a:r>
              <a:rPr lang="en-GB" dirty="0" err="1" smtClean="0"/>
              <a:t>vrs</a:t>
            </a:r>
            <a:r>
              <a:rPr lang="en-GB" dirty="0" smtClean="0"/>
              <a:t> commissioned research</a:t>
            </a:r>
          </a:p>
          <a:p>
            <a:r>
              <a:rPr lang="en-GB" dirty="0" smtClean="0"/>
              <a:t>Identifying the right research questions – alignment with need</a:t>
            </a:r>
          </a:p>
          <a:p>
            <a:r>
              <a:rPr lang="en-GB" dirty="0" smtClean="0"/>
              <a:t>Effective collaboration - alignment of research strategies (</a:t>
            </a:r>
            <a:r>
              <a:rPr lang="en-GB" dirty="0" err="1" smtClean="0"/>
              <a:t>eg</a:t>
            </a:r>
            <a:r>
              <a:rPr lang="en-GB" dirty="0" smtClean="0"/>
              <a:t> Health and Care Research Wales/PHW)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6547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Health and Care Research Wales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national (all Wales), virtual organisation, created, funded and overseen by the Welsh Government.</a:t>
            </a:r>
          </a:p>
          <a:p>
            <a:r>
              <a:rPr lang="en-GB" dirty="0" smtClean="0"/>
              <a:t>Funds a mix of infrastructure, funding schemes and service-based research support and delivery.</a:t>
            </a:r>
          </a:p>
          <a:p>
            <a:r>
              <a:rPr lang="en-GB" dirty="0" smtClean="0"/>
              <a:t>Budget: £43m</a:t>
            </a:r>
          </a:p>
        </p:txBody>
      </p:sp>
    </p:spTree>
    <p:extLst>
      <p:ext uri="{BB962C8B-B14F-4D97-AF65-F5344CB8AC3E}">
        <p14:creationId xmlns:p14="http://schemas.microsoft.com/office/powerpoint/2010/main" xmlns="" val="26776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-52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-52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-52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-52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-52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-52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617</Words>
  <Application>Microsoft Office PowerPoint</Application>
  <PresentationFormat>On-screen Show (4:3)</PresentationFormat>
  <Paragraphs>137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Blank Presentation</vt:lpstr>
      <vt:lpstr>1_Blank Presentation</vt:lpstr>
      <vt:lpstr>2_Blank Presentation</vt:lpstr>
      <vt:lpstr>Slide 1</vt:lpstr>
      <vt:lpstr>Wales </vt:lpstr>
      <vt:lpstr>Welsh Government Priorities</vt:lpstr>
      <vt:lpstr>Population Health Priorities: Unfinished Business</vt:lpstr>
      <vt:lpstr>Population Health Priorities:  Unsolved Problems</vt:lpstr>
      <vt:lpstr>Population Health Priorities: New/Emerging Challenges</vt:lpstr>
      <vt:lpstr>The Value of Research</vt:lpstr>
      <vt:lpstr>Some Challenges in Research</vt:lpstr>
      <vt:lpstr>Health and Care Research Wales</vt:lpstr>
      <vt:lpstr>Health and Care Research Wales Funding Schemes</vt:lpstr>
      <vt:lpstr>Slide 11</vt:lpstr>
      <vt:lpstr>Secure Anonymised Information Linkage Database (SAIL) </vt:lpstr>
      <vt:lpstr>Centre for the Development and Evaluation of Complex Interventions for Public Health Improvement (DECIPHer)</vt:lpstr>
      <vt:lpstr>Other UK Initiatives</vt:lpstr>
      <vt:lpstr>HealthWise Wales 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Welsh Government</dc:creator>
  <cp:lastModifiedBy>Mark Griffiths</cp:lastModifiedBy>
  <cp:revision>177</cp:revision>
  <cp:lastPrinted>2017-02-27T16:41:45Z</cp:lastPrinted>
  <dcterms:created xsi:type="dcterms:W3CDTF">2016-02-22T16:22:11Z</dcterms:created>
  <dcterms:modified xsi:type="dcterms:W3CDTF">2017-03-01T12:38:17Z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A13499242</vt:lpwstr>
  </property>
  <property fmtid="{D5CDD505-2E9C-101B-9397-08002B2CF9AE}" pid="4" name="Objective-Title">
    <vt:lpwstr>Powerpoint Slide 2016</vt:lpwstr>
  </property>
  <property fmtid="{D5CDD505-2E9C-101B-9397-08002B2CF9AE}" pid="5" name="Objective-Comment">
    <vt:lpwstr/>
  </property>
  <property fmtid="{D5CDD505-2E9C-101B-9397-08002B2CF9AE}" pid="6" name="Objective-CreationStamp">
    <vt:filetime>2016-03-04T10:57:55Z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2016-03-04T11:05:44Z</vt:filetime>
  </property>
  <property fmtid="{D5CDD505-2E9C-101B-9397-08002B2CF9AE}" pid="11" name="Objective-Owner">
    <vt:lpwstr>Morgan, Gareth (OFMCO - Communications)</vt:lpwstr>
  </property>
  <property fmtid="{D5CDD505-2E9C-101B-9397-08002B2CF9AE}" pid="12" name="Objective-Path">
    <vt:lpwstr>Objective Global Folder:Corporate File Plan:COMMUNICATION, PUBLICATIONS &amp; PROMOTIONS:Branding Management:Brand Development:Cabinet Communications - Guidelines &amp; Styleguides - Brand Development - 2011-2016:</vt:lpwstr>
  </property>
  <property fmtid="{D5CDD505-2E9C-101B-9397-08002B2CF9AE}" pid="13" name="Objective-Parent">
    <vt:lpwstr>Cabinet Communications - Guidelines &amp; Styleguides - Brand Development - 2011-2016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2.1</vt:lpwstr>
  </property>
  <property fmtid="{D5CDD505-2E9C-101B-9397-08002B2CF9AE}" pid="16" name="Objective-VersionNumber">
    <vt:r8>3</vt:r8>
  </property>
  <property fmtid="{D5CDD505-2E9C-101B-9397-08002B2CF9AE}" pid="17" name="Objective-VersionComment">
    <vt:lpwstr/>
  </property>
  <property fmtid="{D5CDD505-2E9C-101B-9397-08002B2CF9AE}" pid="18" name="Objective-FileNumber">
    <vt:lpwstr>qA965378</vt:lpwstr>
  </property>
  <property fmtid="{D5CDD505-2E9C-101B-9397-08002B2CF9AE}" pid="19" name="Objective-Classification">
    <vt:lpwstr>[Inherited - Official - Sensitive]</vt:lpwstr>
  </property>
  <property fmtid="{D5CDD505-2E9C-101B-9397-08002B2CF9AE}" pid="20" name="Objective-Caveats">
    <vt:lpwstr/>
  </property>
  <property fmtid="{D5CDD505-2E9C-101B-9397-08002B2CF9AE}" pid="21" name="Objective-Language [system]">
    <vt:lpwstr>Bilingual English &amp; Welsh (eng &amp; cym)</vt:lpwstr>
  </property>
  <property fmtid="{D5CDD505-2E9C-101B-9397-08002B2CF9AE}" pid="22" name="Objective-Date Acquired [system]">
    <vt:filetime>2016-03-04T00:00:00Z</vt:filetime>
  </property>
  <property fmtid="{D5CDD505-2E9C-101B-9397-08002B2CF9AE}" pid="23" name="Objective-What to Keep [system]">
    <vt:lpwstr>No</vt:lpwstr>
  </property>
  <property fmtid="{D5CDD505-2E9C-101B-9397-08002B2CF9AE}" pid="24" name="Objective-Official Translation [system]">
    <vt:lpwstr/>
  </property>
  <property fmtid="{D5CDD505-2E9C-101B-9397-08002B2CF9AE}" pid="25" name="Objective-Connect Creator [system]">
    <vt:lpwstr/>
  </property>
</Properties>
</file>