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7" r:id="rId2"/>
    <p:sldId id="257" r:id="rId3"/>
    <p:sldId id="277" r:id="rId4"/>
    <p:sldId id="298" r:id="rId5"/>
    <p:sldId id="299" r:id="rId6"/>
    <p:sldId id="300" r:id="rId7"/>
    <p:sldId id="274" r:id="rId8"/>
    <p:sldId id="301" r:id="rId9"/>
    <p:sldId id="302" r:id="rId10"/>
    <p:sldId id="303" r:id="rId11"/>
    <p:sldId id="292" r:id="rId12"/>
    <p:sldId id="293" r:id="rId13"/>
    <p:sldId id="294" r:id="rId14"/>
    <p:sldId id="295" r:id="rId15"/>
    <p:sldId id="268" r:id="rId16"/>
    <p:sldId id="269" r:id="rId17"/>
    <p:sldId id="270"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arine Ford" initials="K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23467"/>
    <a:srgbClr val="85201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1" autoAdjust="0"/>
    <p:restoredTop sz="94773" autoAdjust="0"/>
  </p:normalViewPr>
  <p:slideViewPr>
    <p:cSldViewPr>
      <p:cViewPr>
        <p:scale>
          <a:sx n="73" d="100"/>
          <a:sy n="73" d="100"/>
        </p:scale>
        <p:origin x="-2718" y="-9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01ED8-C40F-4ABB-9484-BE34FA603474}" type="datetimeFigureOut">
              <a:rPr lang="en-GB" smtClean="0"/>
              <a:pPr/>
              <a:t>27/02/2017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C7439-E4D5-465F-808E-00A54B371903}" type="slidenum">
              <a:rPr lang="en-GB" smtClean="0"/>
              <a:pPr/>
              <a:t>‹#›</a:t>
            </a:fld>
            <a:endParaRPr lang="en-GB"/>
          </a:p>
        </p:txBody>
      </p:sp>
    </p:spTree>
    <p:extLst>
      <p:ext uri="{BB962C8B-B14F-4D97-AF65-F5344CB8AC3E}">
        <p14:creationId xmlns="" xmlns:p14="http://schemas.microsoft.com/office/powerpoint/2010/main" val="1258821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national survey of Adverse Childhood Experiences in Wales interviewed approximately 2000 people (aged 18-69 years) from across Wales at their homes in 2015. Of those eligible to participate, just under half agreed to take part and we are grateful to all those who freely gave their time. (49% compliance)</a:t>
            </a:r>
            <a:endParaRPr lang="en-US" dirty="0"/>
          </a:p>
        </p:txBody>
      </p:sp>
      <p:sp>
        <p:nvSpPr>
          <p:cNvPr id="4" name="Slide Number Placeholder 3"/>
          <p:cNvSpPr>
            <a:spLocks noGrp="1"/>
          </p:cNvSpPr>
          <p:nvPr>
            <p:ph type="sldNum" sz="quarter" idx="10"/>
          </p:nvPr>
        </p:nvSpPr>
        <p:spPr/>
        <p:txBody>
          <a:bodyPr/>
          <a:lstStyle/>
          <a:p>
            <a:fld id="{4A85C0F4-65AE-F446-A190-17C435844C1D}" type="slidenum">
              <a:rPr lang="en-US" smtClean="0"/>
              <a:pPr/>
              <a:t>3</a:t>
            </a:fld>
            <a:endParaRPr lang="en-US"/>
          </a:p>
        </p:txBody>
      </p:sp>
    </p:spTree>
    <p:extLst>
      <p:ext uri="{BB962C8B-B14F-4D97-AF65-F5344CB8AC3E}">
        <p14:creationId xmlns="" xmlns:p14="http://schemas.microsoft.com/office/powerpoint/2010/main" val="1807666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the 9 ACEs measured</a:t>
            </a:r>
            <a:r>
              <a:rPr lang="en-US" sz="1200" kern="1200" baseline="0" dirty="0" smtClean="0">
                <a:solidFill>
                  <a:schemeClr val="tx1"/>
                </a:solidFill>
                <a:latin typeface="+mn-lt"/>
                <a:ea typeface="+mn-ea"/>
                <a:cs typeface="+mn-cs"/>
              </a:rPr>
              <a:t> in the Welsh Survey and the percentage of adults who experienced each ACE under the age of 18 years, key points for this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ACEs are stressful experiences occurring during childhood that directly hurt a child (e.g. maltreatment) or affect them through the environment in which they live (e.g. growing up in a house with domestic violence).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This first Welsh ACE survey identifies that substantial proportions of the Welsh population have suffered abuse, neglect and other ACEs during their childhood.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200" kern="1200" dirty="0" smtClean="0">
              <a:solidFill>
                <a:schemeClr val="tx1"/>
              </a:solidFill>
              <a:latin typeface="+mn-lt"/>
              <a:ea typeface="+mn-ea"/>
              <a:cs typeface="+mn-cs"/>
            </a:endParaRPr>
          </a:p>
          <a:p>
            <a:r>
              <a:rPr lang="en-US" dirty="0" smtClean="0"/>
              <a:t>There</a:t>
            </a:r>
            <a:r>
              <a:rPr lang="en-US" baseline="0" dirty="0" smtClean="0"/>
              <a:t> are 9 ACEs which have been included in the study. These have come from …… and are significant because …….. Whether you are poor or not, experiencing these ACEs can have the same impact. Although you are more likely to experience ACEs if you live in a deprived area and you are less likely to have protective factors. </a:t>
            </a:r>
          </a:p>
          <a:p>
            <a:r>
              <a:rPr lang="en-GB" sz="1200" kern="1200" dirty="0" smtClean="0">
                <a:solidFill>
                  <a:schemeClr val="tx1"/>
                </a:solidFill>
                <a:latin typeface="+mn-lt"/>
                <a:ea typeface="+mn-ea"/>
                <a:cs typeface="+mn-cs"/>
              </a:rPr>
              <a:t>Such stress arises from the abuse and neglect of children but also from growing up in households where children are routinely exposed to issues such as domestic violence or individuals with alcohol and other substance use problems. Collectively such childhood stressors are called ACEs (Adverse Childhood Experiences). ss. </a:t>
            </a:r>
          </a:p>
          <a:p>
            <a:r>
              <a:rPr lang="en-GB" sz="1200" kern="1200" dirty="0" smtClean="0">
                <a:solidFill>
                  <a:schemeClr val="tx1"/>
                </a:solidFill>
                <a:latin typeface="+mn-lt"/>
                <a:ea typeface="+mn-ea"/>
                <a:cs typeface="+mn-cs"/>
              </a:rPr>
              <a:t>Preventing ACEs can improve health across the whole life course, enhancing individuals’ well-being and productivity while reducing pressures and costs on the National Health Service (NHS). Those experiencing more ACEs are also more likely to be involved in violence and other anti-social behaviour and perform more poorly in schools. Thus, health, social, criminal justice and educational systems are all likely to see better results for the Welsh population if ACEs are prevented.</a:t>
            </a:r>
          </a:p>
          <a:p>
            <a:r>
              <a:rPr lang="en-US" baseline="0" dirty="0" smtClean="0"/>
              <a:t>Suggested interaction:</a:t>
            </a:r>
          </a:p>
          <a:p>
            <a:r>
              <a:rPr lang="en-US" baseline="0" dirty="0" smtClean="0"/>
              <a:t>Ask your audience what do they think the prevalence is for each one, is this more or less than expected? </a:t>
            </a:r>
          </a:p>
          <a:p>
            <a:r>
              <a:rPr lang="en-US" baseline="0" dirty="0" smtClean="0"/>
              <a:t>This is the prevalence of ACEs in Wales.  </a:t>
            </a:r>
          </a:p>
        </p:txBody>
      </p:sp>
      <p:sp>
        <p:nvSpPr>
          <p:cNvPr id="4" name="Slide Number Placeholder 3"/>
          <p:cNvSpPr>
            <a:spLocks noGrp="1"/>
          </p:cNvSpPr>
          <p:nvPr>
            <p:ph type="sldNum" sz="quarter" idx="10"/>
          </p:nvPr>
        </p:nvSpPr>
        <p:spPr/>
        <p:txBody>
          <a:bodyPr/>
          <a:lstStyle/>
          <a:p>
            <a:fld id="{F3DF91F3-5A79-C241-BD6F-11879749A532}" type="slidenum">
              <a:rPr lang="en-US" smtClean="0"/>
              <a:pPr/>
              <a:t>4</a:t>
            </a:fld>
            <a:endParaRPr lang="en-US"/>
          </a:p>
        </p:txBody>
      </p:sp>
    </p:spTree>
    <p:extLst>
      <p:ext uri="{BB962C8B-B14F-4D97-AF65-F5344CB8AC3E}">
        <p14:creationId xmlns="" xmlns:p14="http://schemas.microsoft.com/office/powerpoint/2010/main" val="294187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slide shows</a:t>
            </a:r>
            <a:r>
              <a:rPr lang="en-GB" baseline="0" dirty="0" smtClean="0"/>
              <a:t> how much being exposed to 4 or more ACEs can increase the risk for health harming and criminal behaviours, key points to cover:</a:t>
            </a:r>
          </a:p>
          <a:p>
            <a:endParaRPr lang="en-GB" baseline="0" dirty="0" smtClean="0"/>
          </a:p>
          <a:p>
            <a:pPr>
              <a:buFont typeface="Arial" pitchFamily="34" charset="0"/>
              <a:buChar char="•"/>
            </a:pPr>
            <a:r>
              <a:rPr lang="en-GB" baseline="0" dirty="0" smtClean="0"/>
              <a:t>Compared with someone who has no ACEs, having 4 or more ACEs can &lt;pick out the most relevant for the audience&gt; </a:t>
            </a:r>
          </a:p>
          <a:p>
            <a:pPr>
              <a:buFont typeface="Arial" pitchFamily="34" charset="0"/>
              <a:buChar char="•"/>
            </a:pPr>
            <a:endParaRPr lang="en-GB" baseline="0" dirty="0" smtClean="0"/>
          </a:p>
          <a:p>
            <a:pPr>
              <a:buFont typeface="Arial" pitchFamily="34" charset="0"/>
              <a:buChar char="•"/>
            </a:pPr>
            <a:r>
              <a:rPr lang="en-GB" baseline="0" dirty="0" smtClean="0"/>
              <a:t>The impact of ACE</a:t>
            </a:r>
            <a:r>
              <a:rPr lang="en-GB" dirty="0" smtClean="0"/>
              <a:t>s is</a:t>
            </a:r>
            <a:r>
              <a:rPr lang="en-GB" baseline="0" dirty="0" smtClean="0"/>
              <a:t> </a:t>
            </a:r>
            <a:r>
              <a:rPr lang="en-GB" dirty="0" smtClean="0"/>
              <a:t>every bodies</a:t>
            </a:r>
            <a:r>
              <a:rPr lang="en-GB" baseline="0" dirty="0" smtClean="0"/>
              <a:t> business, tackling ACEs is our common purpose</a:t>
            </a:r>
          </a:p>
          <a:p>
            <a:endParaRPr lang="en-GB" dirty="0"/>
          </a:p>
        </p:txBody>
      </p:sp>
      <p:sp>
        <p:nvSpPr>
          <p:cNvPr id="4" name="Slide Number Placeholder 3"/>
          <p:cNvSpPr>
            <a:spLocks noGrp="1"/>
          </p:cNvSpPr>
          <p:nvPr>
            <p:ph type="sldNum" sz="quarter" idx="10"/>
          </p:nvPr>
        </p:nvSpPr>
        <p:spPr/>
        <p:txBody>
          <a:bodyPr/>
          <a:lstStyle/>
          <a:p>
            <a:fld id="{2796EBD7-42B8-4C80-B38E-2C9C980E115F}"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slide shows</a:t>
            </a:r>
            <a:r>
              <a:rPr lang="en-GB" baseline="0" dirty="0" smtClean="0"/>
              <a:t> how much being exposed to 4 or more ACEs can increase the risk for health harming and criminal behaviours, key points to cover:</a:t>
            </a:r>
          </a:p>
          <a:p>
            <a:endParaRPr lang="en-GB" baseline="0" dirty="0" smtClean="0"/>
          </a:p>
          <a:p>
            <a:pPr>
              <a:buFont typeface="Arial" pitchFamily="34" charset="0"/>
              <a:buChar char="•"/>
            </a:pPr>
            <a:r>
              <a:rPr lang="en-GB" baseline="0" dirty="0" smtClean="0"/>
              <a:t>Compared with someone who has no ACEs, having 4 or more ACEs can &lt;pick out the most relevant for the audience&gt; </a:t>
            </a:r>
          </a:p>
          <a:p>
            <a:pPr>
              <a:buFont typeface="Arial" pitchFamily="34" charset="0"/>
              <a:buChar char="•"/>
            </a:pPr>
            <a:endParaRPr lang="en-GB" baseline="0" dirty="0" smtClean="0"/>
          </a:p>
          <a:p>
            <a:pPr>
              <a:buFont typeface="Arial" pitchFamily="34" charset="0"/>
              <a:buChar char="•"/>
            </a:pPr>
            <a:r>
              <a:rPr lang="en-GB" baseline="0" dirty="0" smtClean="0"/>
              <a:t>The impact of ACE</a:t>
            </a:r>
            <a:r>
              <a:rPr lang="en-GB" dirty="0" smtClean="0"/>
              <a:t>s is</a:t>
            </a:r>
            <a:r>
              <a:rPr lang="en-GB" baseline="0" dirty="0" smtClean="0"/>
              <a:t> </a:t>
            </a:r>
            <a:r>
              <a:rPr lang="en-GB" dirty="0" smtClean="0"/>
              <a:t>every bodies</a:t>
            </a:r>
            <a:r>
              <a:rPr lang="en-GB" baseline="0" dirty="0" smtClean="0"/>
              <a:t> business, tackling ACEs is our common purpose</a:t>
            </a:r>
          </a:p>
          <a:p>
            <a:endParaRPr lang="en-GB" dirty="0"/>
          </a:p>
        </p:txBody>
      </p:sp>
      <p:sp>
        <p:nvSpPr>
          <p:cNvPr id="4" name="Slide Number Placeholder 3"/>
          <p:cNvSpPr>
            <a:spLocks noGrp="1"/>
          </p:cNvSpPr>
          <p:nvPr>
            <p:ph type="sldNum" sz="quarter" idx="10"/>
          </p:nvPr>
        </p:nvSpPr>
        <p:spPr/>
        <p:txBody>
          <a:bodyPr/>
          <a:lstStyle/>
          <a:p>
            <a:fld id="{2796EBD7-42B8-4C80-B38E-2C9C980E115F}"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Use</a:t>
            </a:r>
            <a:r>
              <a:rPr lang="en-GB" sz="1200" kern="1200" baseline="0" dirty="0" smtClean="0">
                <a:solidFill>
                  <a:schemeClr val="tx1"/>
                </a:solidFill>
                <a:latin typeface="+mn-lt"/>
                <a:ea typeface="+mn-ea"/>
                <a:cs typeface="+mn-cs"/>
              </a:rPr>
              <a:t> this slide to demonstrate how partner agencies such as the police</a:t>
            </a:r>
            <a:r>
              <a:rPr lang="en-GB" sz="1200" kern="1200" dirty="0" smtClean="0">
                <a:solidFill>
                  <a:schemeClr val="tx1"/>
                </a:solidFill>
                <a:latin typeface="+mn-lt"/>
                <a:ea typeface="+mn-ea"/>
                <a:cs typeface="+mn-cs"/>
              </a:rPr>
              <a:t> often identify individuals and families who have</a:t>
            </a:r>
            <a:r>
              <a:rPr lang="en-GB" sz="1200" kern="1200" baseline="0" dirty="0" smtClean="0">
                <a:solidFill>
                  <a:schemeClr val="tx1"/>
                </a:solidFill>
                <a:latin typeface="+mn-lt"/>
                <a:ea typeface="+mn-ea"/>
                <a:cs typeface="+mn-cs"/>
              </a:rPr>
              <a:t> ACEs </a:t>
            </a:r>
            <a:r>
              <a:rPr lang="en-GB" sz="1200" kern="1200" dirty="0" smtClean="0">
                <a:solidFill>
                  <a:schemeClr val="tx1"/>
                </a:solidFill>
                <a:latin typeface="+mn-lt"/>
                <a:ea typeface="+mn-ea"/>
                <a:cs typeface="+mn-cs"/>
              </a:rPr>
              <a:t>but current systems are</a:t>
            </a:r>
            <a:r>
              <a:rPr lang="en-GB" sz="1200" kern="1200" baseline="0" dirty="0" smtClean="0">
                <a:solidFill>
                  <a:schemeClr val="tx1"/>
                </a:solidFill>
                <a:latin typeface="+mn-lt"/>
                <a:ea typeface="+mn-ea"/>
                <a:cs typeface="+mn-cs"/>
              </a:rPr>
              <a:t> not always able to </a:t>
            </a:r>
            <a:r>
              <a:rPr lang="en-GB" sz="1200" kern="1200" dirty="0" smtClean="0">
                <a:solidFill>
                  <a:schemeClr val="tx1"/>
                </a:solidFill>
                <a:latin typeface="+mn-lt"/>
                <a:ea typeface="+mn-ea"/>
                <a:cs typeface="+mn-cs"/>
              </a:rPr>
              <a:t>respond early enough. Key points to cover:</a:t>
            </a:r>
          </a:p>
          <a:p>
            <a:r>
              <a:rPr lang="en-GB" sz="1200" kern="1200" dirty="0" smtClean="0">
                <a:solidFill>
                  <a:schemeClr val="tx1"/>
                </a:solidFill>
                <a:latin typeface="+mn-lt"/>
                <a:ea typeface="+mn-ea"/>
                <a:cs typeface="+mn-cs"/>
              </a:rPr>
              <a:t/>
            </a:r>
            <a:br>
              <a:rPr lang="en-GB" sz="1200" kern="1200" dirty="0" smtClean="0">
                <a:solidFill>
                  <a:schemeClr val="tx1"/>
                </a:solidFill>
                <a:latin typeface="+mn-lt"/>
                <a:ea typeface="+mn-ea"/>
                <a:cs typeface="+mn-cs"/>
              </a:rPr>
            </a:br>
            <a:r>
              <a:rPr lang="en-GB" sz="1200" kern="1200" dirty="0" smtClean="0">
                <a:solidFill>
                  <a:schemeClr val="tx1"/>
                </a:solidFill>
                <a:latin typeface="+mn-lt"/>
                <a:ea typeface="+mn-ea"/>
                <a:cs typeface="+mn-cs"/>
              </a:rPr>
              <a:t>•  Approximately 90% of demand</a:t>
            </a:r>
            <a:r>
              <a:rPr lang="en-GB" sz="1200" kern="1200" baseline="0" dirty="0" smtClean="0">
                <a:solidFill>
                  <a:schemeClr val="tx1"/>
                </a:solidFill>
                <a:latin typeface="+mn-lt"/>
                <a:ea typeface="+mn-ea"/>
                <a:cs typeface="+mn-cs"/>
              </a:rPr>
              <a:t> on police is not crime related but </a:t>
            </a:r>
            <a:r>
              <a:rPr lang="en-GB" sz="1200" kern="1200" dirty="0" smtClean="0">
                <a:solidFill>
                  <a:schemeClr val="tx1"/>
                </a:solidFill>
                <a:latin typeface="+mn-lt"/>
                <a:ea typeface="+mn-ea"/>
                <a:cs typeface="+mn-cs"/>
              </a:rPr>
              <a:t>relates to complex welfare, public safety and vulnerability issues, making the Police well placed to intervene more effectively and reduce</a:t>
            </a:r>
            <a:r>
              <a:rPr lang="en-GB" sz="1200" kern="1200" baseline="0" dirty="0" smtClean="0">
                <a:solidFill>
                  <a:schemeClr val="tx1"/>
                </a:solidFill>
                <a:latin typeface="+mn-lt"/>
                <a:ea typeface="+mn-ea"/>
                <a:cs typeface="+mn-cs"/>
              </a:rPr>
              <a:t> impact of </a:t>
            </a:r>
            <a:r>
              <a:rPr lang="en-GB" sz="1200" kern="1200" dirty="0" smtClean="0">
                <a:solidFill>
                  <a:schemeClr val="tx1"/>
                </a:solidFill>
                <a:latin typeface="+mn-lt"/>
                <a:ea typeface="+mn-ea"/>
                <a:cs typeface="+mn-cs"/>
              </a:rPr>
              <a:t>ACEs. </a:t>
            </a:r>
          </a:p>
          <a:p>
            <a:endParaRPr lang="en-GB" sz="1200" kern="1200" dirty="0" smtClean="0">
              <a:solidFill>
                <a:schemeClr val="tx1"/>
              </a:solidFill>
              <a:latin typeface="+mn-lt"/>
              <a:ea typeface="+mn-ea"/>
              <a:cs typeface="+mn-cs"/>
            </a:endParaRPr>
          </a:p>
          <a:p>
            <a:pPr>
              <a:buFont typeface="Arial" pitchFamily="34" charset="0"/>
              <a:buChar char="•"/>
            </a:pPr>
            <a:r>
              <a:rPr lang="en-GB" sz="1200" kern="1200" dirty="0" smtClean="0">
                <a:solidFill>
                  <a:schemeClr val="tx1"/>
                </a:solidFill>
                <a:latin typeface="+mn-lt"/>
                <a:ea typeface="+mn-ea"/>
                <a:cs typeface="+mn-cs"/>
              </a:rPr>
              <a:t> Not just vulnerability</a:t>
            </a:r>
            <a:r>
              <a:rPr lang="en-GB" sz="1200" kern="1200" baseline="0" dirty="0" smtClean="0">
                <a:solidFill>
                  <a:schemeClr val="tx1"/>
                </a:solidFill>
                <a:latin typeface="+mn-lt"/>
                <a:ea typeface="+mn-ea"/>
                <a:cs typeface="+mn-cs"/>
              </a:rPr>
              <a:t> but antisocial behaviour can be an indicator of ACEs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r>
            <a:br>
              <a:rPr lang="en-GB" sz="1200" kern="1200" dirty="0" smtClean="0">
                <a:solidFill>
                  <a:schemeClr val="tx1"/>
                </a:solidFill>
                <a:latin typeface="+mn-lt"/>
                <a:ea typeface="+mn-ea"/>
                <a:cs typeface="+mn-cs"/>
              </a:rPr>
            </a:br>
            <a:r>
              <a:rPr lang="en-GB" sz="1200" kern="1200" dirty="0" smtClean="0">
                <a:solidFill>
                  <a:schemeClr val="tx1"/>
                </a:solidFill>
                <a:latin typeface="+mn-lt"/>
                <a:ea typeface="+mn-ea"/>
                <a:cs typeface="+mn-cs"/>
              </a:rPr>
              <a:t>• ACE prevention is direct crime prevention</a:t>
            </a:r>
            <a:r>
              <a:rPr lang="en-GB" sz="1200" kern="1200" baseline="0" dirty="0" smtClean="0">
                <a:solidFill>
                  <a:schemeClr val="tx1"/>
                </a:solidFill>
                <a:latin typeface="+mn-lt"/>
                <a:ea typeface="+mn-ea"/>
                <a:cs typeface="+mn-cs"/>
              </a:rPr>
              <a:t> breaking the generational cycle (remember 20 times more likely to end up incarcerated)</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r>
            <a:br>
              <a:rPr lang="en-GB" sz="1200" kern="1200" dirty="0" smtClean="0">
                <a:solidFill>
                  <a:schemeClr val="tx1"/>
                </a:solidFill>
                <a:latin typeface="+mn-lt"/>
                <a:ea typeface="+mn-ea"/>
                <a:cs typeface="+mn-cs"/>
              </a:rPr>
            </a:br>
            <a:r>
              <a:rPr lang="en-GB" sz="1200" kern="1200" dirty="0" smtClean="0">
                <a:solidFill>
                  <a:schemeClr val="tx1"/>
                </a:solidFill>
                <a:latin typeface="+mn-lt"/>
                <a:ea typeface="+mn-ea"/>
                <a:cs typeface="+mn-cs"/>
              </a:rPr>
              <a:t>• Significant amount of police resource (is used to operate a system which identifies and records vulnerability and notifies social services (Public Protection Notifications – PPNs. All Police forces will have a similar but may call them</a:t>
            </a:r>
            <a:r>
              <a:rPr lang="en-GB" sz="1200" kern="1200" baseline="0" dirty="0" smtClean="0">
                <a:solidFill>
                  <a:schemeClr val="tx1"/>
                </a:solidFill>
                <a:latin typeface="+mn-lt"/>
                <a:ea typeface="+mn-ea"/>
                <a:cs typeface="+mn-cs"/>
              </a:rPr>
              <a:t> something different</a:t>
            </a:r>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
            </a:r>
            <a:br>
              <a:rPr lang="en-GB" sz="1200" kern="1200" dirty="0" smtClean="0">
                <a:solidFill>
                  <a:schemeClr val="tx1"/>
                </a:solidFill>
                <a:latin typeface="+mn-lt"/>
                <a:ea typeface="+mn-ea"/>
                <a:cs typeface="+mn-cs"/>
              </a:rPr>
            </a:br>
            <a:r>
              <a:rPr lang="en-GB" sz="1200" kern="1200" dirty="0" smtClean="0">
                <a:solidFill>
                  <a:schemeClr val="tx1"/>
                </a:solidFill>
                <a:latin typeface="+mn-lt"/>
                <a:ea typeface="+mn-ea"/>
                <a:cs typeface="+mn-cs"/>
              </a:rPr>
              <a:t>• In one area, only 11% of PPNs submitted to Social Service meet the threshold for action</a:t>
            </a:r>
          </a:p>
          <a:p>
            <a:r>
              <a:rPr lang="en-GB" sz="1200" kern="1200" dirty="0" smtClean="0">
                <a:solidFill>
                  <a:schemeClr val="tx1"/>
                </a:solidFill>
                <a:latin typeface="+mn-lt"/>
                <a:ea typeface="+mn-ea"/>
                <a:cs typeface="+mn-cs"/>
              </a:rPr>
              <a:t>  </a:t>
            </a:r>
            <a:br>
              <a:rPr lang="en-GB" sz="1200" kern="1200" dirty="0" smtClean="0">
                <a:solidFill>
                  <a:schemeClr val="tx1"/>
                </a:solidFill>
                <a:latin typeface="+mn-lt"/>
                <a:ea typeface="+mn-ea"/>
                <a:cs typeface="+mn-cs"/>
              </a:rPr>
            </a:br>
            <a:r>
              <a:rPr lang="en-GB" sz="1200" kern="1200" dirty="0" smtClean="0">
                <a:solidFill>
                  <a:schemeClr val="tx1"/>
                </a:solidFill>
                <a:latin typeface="+mn-lt"/>
                <a:ea typeface="+mn-ea"/>
                <a:cs typeface="+mn-cs"/>
              </a:rPr>
              <a:t>• We must build capacity to deal with some issues at point of contact, making every contact count.</a:t>
            </a:r>
          </a:p>
          <a:p>
            <a:r>
              <a:rPr lang="en-GB" sz="1200" kern="1200" dirty="0" smtClean="0">
                <a:solidFill>
                  <a:schemeClr val="tx1"/>
                </a:solidFill>
                <a:latin typeface="+mn-lt"/>
                <a:ea typeface="+mn-ea"/>
                <a:cs typeface="+mn-cs"/>
              </a:rPr>
              <a:t> </a:t>
            </a:r>
            <a:br>
              <a:rPr lang="en-GB" sz="1200" kern="1200" dirty="0" smtClean="0">
                <a:solidFill>
                  <a:schemeClr val="tx1"/>
                </a:solidFill>
                <a:latin typeface="+mn-lt"/>
                <a:ea typeface="+mn-ea"/>
                <a:cs typeface="+mn-cs"/>
              </a:rPr>
            </a:br>
            <a:r>
              <a:rPr lang="en-GB" sz="1200" kern="1200" dirty="0" smtClean="0">
                <a:solidFill>
                  <a:schemeClr val="tx1"/>
                </a:solidFill>
                <a:latin typeface="+mn-lt"/>
                <a:ea typeface="+mn-ea"/>
                <a:cs typeface="+mn-cs"/>
              </a:rPr>
              <a:t>• Police can be ill-equipped to respond effectively to many of these recurrent issues, such as low level mental health, family conflict, missing persons and vulnerability, meaning we perpetuate the generational cycle of abuse and crime by taking ineffective or no action to intervene earlier, shifting the responsibility to another agency.</a:t>
            </a:r>
          </a:p>
          <a:p>
            <a:r>
              <a:rPr lang="en-GB" sz="1200" kern="1200" dirty="0" smtClean="0">
                <a:solidFill>
                  <a:schemeClr val="tx1"/>
                </a:solidFill>
                <a:latin typeface="+mn-lt"/>
                <a:ea typeface="+mn-ea"/>
                <a:cs typeface="+mn-cs"/>
              </a:rPr>
              <a:t> </a:t>
            </a:r>
            <a:br>
              <a:rPr lang="en-GB" sz="1200" kern="1200" dirty="0" smtClean="0">
                <a:solidFill>
                  <a:schemeClr val="tx1"/>
                </a:solidFill>
                <a:latin typeface="+mn-lt"/>
                <a:ea typeface="+mn-ea"/>
                <a:cs typeface="+mn-cs"/>
              </a:rPr>
            </a:br>
            <a:r>
              <a:rPr lang="en-GB" sz="1200" kern="1200" dirty="0" smtClean="0">
                <a:solidFill>
                  <a:schemeClr val="tx1"/>
                </a:solidFill>
                <a:latin typeface="+mn-lt"/>
                <a:ea typeface="+mn-ea"/>
                <a:cs typeface="+mn-cs"/>
              </a:rPr>
              <a:t>• Cases continue to escalate, causing greater harm, increasing police incidents.</a:t>
            </a:r>
          </a:p>
          <a:p>
            <a:r>
              <a:rPr lang="en-GB" sz="1200" kern="1200" dirty="0" smtClean="0">
                <a:solidFill>
                  <a:schemeClr val="tx1"/>
                </a:solidFill>
                <a:latin typeface="+mn-lt"/>
                <a:ea typeface="+mn-ea"/>
                <a:cs typeface="+mn-cs"/>
              </a:rPr>
              <a:t> </a:t>
            </a:r>
            <a:br>
              <a:rPr lang="en-GB" sz="1200" kern="1200" dirty="0" smtClean="0">
                <a:solidFill>
                  <a:schemeClr val="tx1"/>
                </a:solidFill>
                <a:latin typeface="+mn-lt"/>
                <a:ea typeface="+mn-ea"/>
                <a:cs typeface="+mn-cs"/>
              </a:rPr>
            </a:br>
            <a:r>
              <a:rPr lang="en-GB" sz="1200" kern="1200" dirty="0" smtClean="0">
                <a:solidFill>
                  <a:schemeClr val="tx1"/>
                </a:solidFill>
                <a:latin typeface="+mn-lt"/>
                <a:ea typeface="+mn-ea"/>
                <a:cs typeface="+mn-cs"/>
              </a:rPr>
              <a:t>• High threshold intense services are often too little, too late and very expensive. </a:t>
            </a:r>
            <a:endParaRPr lang="en-GB" sz="1200" dirty="0" smtClean="0">
              <a:effectLst/>
              <a:latin typeface="+mn-lt"/>
              <a:ea typeface="+mn-ea"/>
            </a:endParaRPr>
          </a:p>
          <a:p>
            <a:endParaRPr lang="en-GB" sz="1200" b="1" dirty="0" smtClean="0">
              <a:effectLst/>
              <a:latin typeface="+mn-lt"/>
              <a:ea typeface="+mn-ea"/>
            </a:endParaRPr>
          </a:p>
          <a:p>
            <a:r>
              <a:rPr lang="en-GB" dirty="0" smtClean="0"/>
              <a:t>&lt;case study to go in here&gt;</a:t>
            </a:r>
          </a:p>
        </p:txBody>
      </p:sp>
      <p:sp>
        <p:nvSpPr>
          <p:cNvPr id="4" name="Slide Number Placeholder 3"/>
          <p:cNvSpPr>
            <a:spLocks noGrp="1"/>
          </p:cNvSpPr>
          <p:nvPr>
            <p:ph type="sldNum" sz="quarter" idx="10"/>
          </p:nvPr>
        </p:nvSpPr>
        <p:spPr/>
        <p:txBody>
          <a:bodyPr/>
          <a:lstStyle/>
          <a:p>
            <a:fld id="{D5AC95DE-2F4B-4DE4-87F2-890635AF13CF}" type="slidenum">
              <a:rPr lang="en-GB" smtClean="0"/>
              <a:pPr/>
              <a:t>7</a:t>
            </a:fld>
            <a:endParaRPr lang="en-GB"/>
          </a:p>
        </p:txBody>
      </p:sp>
    </p:spTree>
    <p:extLst>
      <p:ext uri="{BB962C8B-B14F-4D97-AF65-F5344CB8AC3E}">
        <p14:creationId xmlns="" xmlns:p14="http://schemas.microsoft.com/office/powerpoint/2010/main" val="1684107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b="1">
                <a:solidFill>
                  <a:schemeClr val="bg1"/>
                </a:solidFill>
                <a:latin typeface="Verdana" panose="020B0604030504040204" pitchFamily="34" charset="0"/>
                <a:ea typeface="ＭＳ Ｐゴシック" panose="020B0600070205080204" pitchFamily="34" charset="-128"/>
              </a:defRPr>
            </a:lvl1pPr>
            <a:lvl2pPr marL="742950" indent="-285750" eaLnBrk="0" hangingPunct="0">
              <a:defRPr sz="3200" b="1">
                <a:solidFill>
                  <a:schemeClr val="bg1"/>
                </a:solidFill>
                <a:latin typeface="Verdana" panose="020B0604030504040204" pitchFamily="34" charset="0"/>
                <a:ea typeface="ＭＳ Ｐゴシック" panose="020B0600070205080204" pitchFamily="34" charset="-128"/>
              </a:defRPr>
            </a:lvl2pPr>
            <a:lvl3pPr marL="1143000" indent="-228600" eaLnBrk="0" hangingPunct="0">
              <a:defRPr sz="3200" b="1">
                <a:solidFill>
                  <a:schemeClr val="bg1"/>
                </a:solidFill>
                <a:latin typeface="Verdana" panose="020B0604030504040204" pitchFamily="34" charset="0"/>
                <a:ea typeface="ＭＳ Ｐゴシック" panose="020B0600070205080204" pitchFamily="34" charset="-128"/>
              </a:defRPr>
            </a:lvl3pPr>
            <a:lvl4pPr marL="1600200" indent="-228600" eaLnBrk="0" hangingPunct="0">
              <a:defRPr sz="3200" b="1">
                <a:solidFill>
                  <a:schemeClr val="bg1"/>
                </a:solidFill>
                <a:latin typeface="Verdana" panose="020B0604030504040204" pitchFamily="34" charset="0"/>
                <a:ea typeface="ＭＳ Ｐゴシック" panose="020B0600070205080204" pitchFamily="34" charset="-128"/>
              </a:defRPr>
            </a:lvl4pPr>
            <a:lvl5pPr marL="2057400" indent="-228600" eaLnBrk="0" hangingPunct="0">
              <a:defRPr sz="3200" b="1">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9pPr>
          </a:lstStyle>
          <a:p>
            <a:pPr eaLnBrk="1" hangingPunct="1"/>
            <a:fld id="{3988202A-6866-403F-9315-9EB9EE4E5C5E}" type="slidenum">
              <a:rPr lang="en-GB" altLang="en-US" sz="1200" b="0">
                <a:solidFill>
                  <a:schemeClr val="tx1"/>
                </a:solidFill>
                <a:latin typeface="Arial" panose="020B0604020202020204" pitchFamily="34" charset="0"/>
              </a:rPr>
              <a:pPr eaLnBrk="1" hangingPunct="1"/>
              <a:t>11</a:t>
            </a:fld>
            <a:endParaRPr lang="en-GB" altLang="en-US" sz="1200" b="0">
              <a:solidFill>
                <a:schemeClr val="tx1"/>
              </a:solidFill>
              <a:latin typeface="Arial" panose="020B0604020202020204" pitchFamily="34" charset="0"/>
            </a:endParaRPr>
          </a:p>
        </p:txBody>
      </p:sp>
      <p:sp>
        <p:nvSpPr>
          <p:cNvPr id="6146" name="Rectangle 7"/>
          <p:cNvSpPr txBox="1">
            <a:spLocks noGrp="1" noChangeArrowheads="1"/>
          </p:cNvSpPr>
          <p:nvPr/>
        </p:nvSpPr>
        <p:spPr bwMode="auto">
          <a:xfrm>
            <a:off x="3850218" y="8636569"/>
            <a:ext cx="2945321" cy="454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3200" b="1">
                <a:solidFill>
                  <a:schemeClr val="bg1"/>
                </a:solidFill>
                <a:latin typeface="Verdana" panose="020B0604030504040204" pitchFamily="34" charset="0"/>
                <a:ea typeface="ＭＳ Ｐゴシック" panose="020B0600070205080204" pitchFamily="34" charset="-128"/>
              </a:defRPr>
            </a:lvl1pPr>
            <a:lvl2pPr marL="742950" indent="-285750" eaLnBrk="0" hangingPunct="0">
              <a:defRPr sz="3200" b="1">
                <a:solidFill>
                  <a:schemeClr val="bg1"/>
                </a:solidFill>
                <a:latin typeface="Verdana" panose="020B0604030504040204" pitchFamily="34" charset="0"/>
                <a:ea typeface="ＭＳ Ｐゴシック" panose="020B0600070205080204" pitchFamily="34" charset="-128"/>
              </a:defRPr>
            </a:lvl2pPr>
            <a:lvl3pPr marL="1143000" indent="-228600" eaLnBrk="0" hangingPunct="0">
              <a:defRPr sz="3200" b="1">
                <a:solidFill>
                  <a:schemeClr val="bg1"/>
                </a:solidFill>
                <a:latin typeface="Verdana" panose="020B0604030504040204" pitchFamily="34" charset="0"/>
                <a:ea typeface="ＭＳ Ｐゴシック" panose="020B0600070205080204" pitchFamily="34" charset="-128"/>
              </a:defRPr>
            </a:lvl3pPr>
            <a:lvl4pPr marL="1600200" indent="-228600" eaLnBrk="0" hangingPunct="0">
              <a:defRPr sz="3200" b="1">
                <a:solidFill>
                  <a:schemeClr val="bg1"/>
                </a:solidFill>
                <a:latin typeface="Verdana" panose="020B0604030504040204" pitchFamily="34" charset="0"/>
                <a:ea typeface="ＭＳ Ｐゴシック" panose="020B0600070205080204" pitchFamily="34" charset="-128"/>
              </a:defRPr>
            </a:lvl4pPr>
            <a:lvl5pPr marL="2057400" indent="-228600" eaLnBrk="0" hangingPunct="0">
              <a:defRPr sz="3200" b="1">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9pPr>
          </a:lstStyle>
          <a:p>
            <a:pPr algn="r"/>
            <a:fld id="{0021961C-4FBF-4124-BBA1-85A79D837BE0}" type="slidenum">
              <a:rPr lang="en-GB" altLang="en-US" sz="1200" b="0">
                <a:solidFill>
                  <a:schemeClr val="tx1"/>
                </a:solidFill>
                <a:latin typeface="Arial" panose="020B0604020202020204" pitchFamily="34" charset="0"/>
              </a:rPr>
              <a:pPr algn="r"/>
              <a:t>11</a:t>
            </a:fld>
            <a:endParaRPr lang="en-GB" altLang="en-US" sz="1200" b="0">
              <a:solidFill>
                <a:schemeClr val="tx1"/>
              </a:solidFill>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906499" y="4318285"/>
            <a:ext cx="4982541" cy="409162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anose="020B0600070205080204" pitchFamily="34" charset="-128"/>
            </a:endParaRPr>
          </a:p>
        </p:txBody>
      </p:sp>
    </p:spTree>
    <p:extLst>
      <p:ext uri="{BB962C8B-B14F-4D97-AF65-F5344CB8AC3E}">
        <p14:creationId xmlns="" xmlns:p14="http://schemas.microsoft.com/office/powerpoint/2010/main" val="251910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buFont typeface="Arial" panose="020B0604020202020204" pitchFamily="34" charset="0"/>
              <a:buNone/>
            </a:pPr>
            <a:endParaRPr lang="en-GB" baseline="0" dirty="0" smtClean="0"/>
          </a:p>
          <a:p>
            <a:pPr marL="228600" indent="-228600">
              <a:buAutoNum type="arabicPeriod"/>
            </a:pPr>
            <a:endParaRPr lang="en-GB" dirty="0" smtClean="0"/>
          </a:p>
          <a:p>
            <a:pPr marL="228600" indent="-228600">
              <a:buAutoNum type="arabicPeriod"/>
            </a:pPr>
            <a:r>
              <a:rPr lang="en-GB" dirty="0" smtClean="0"/>
              <a:t>Protecting the</a:t>
            </a:r>
            <a:r>
              <a:rPr lang="en-GB" baseline="0" dirty="0" smtClean="0"/>
              <a:t> Vulnerable: the wider context across the Police Service and SWP – ACE Project is therefore aligned to our key priority</a:t>
            </a:r>
          </a:p>
          <a:p>
            <a:pPr marL="0" indent="0">
              <a:buNone/>
            </a:pPr>
            <a:r>
              <a:rPr lang="en-GB" baseline="0" dirty="0" smtClean="0"/>
              <a:t>Demand: approx. 80% of our demand is now around vulnerability – the changing profile of policing.</a:t>
            </a:r>
          </a:p>
          <a:p>
            <a:pPr marL="0" indent="0">
              <a:buNone/>
            </a:pPr>
            <a:endParaRPr lang="en-GB" baseline="0" dirty="0" smtClean="0"/>
          </a:p>
          <a:p>
            <a:pPr marL="0" indent="0">
              <a:buNone/>
            </a:pPr>
            <a:r>
              <a:rPr lang="en-GB" baseline="0" dirty="0" smtClean="0"/>
              <a:t>Our Plan includes as key priority areas – PROTECTING VULNERABLE PEOPLE and EARLY INTERVENTION &amp; PROMPT POSTIVE ACTION</a:t>
            </a:r>
          </a:p>
          <a:p>
            <a:pPr marL="0" indent="0">
              <a:buNone/>
            </a:pPr>
            <a:endParaRPr lang="en-GB" baseline="0" dirty="0" smtClean="0"/>
          </a:p>
          <a:p>
            <a:pPr marL="0" indent="0">
              <a:buNone/>
            </a:pPr>
            <a:r>
              <a:rPr lang="en-GB" baseline="0" dirty="0" smtClean="0"/>
              <a:t>2. The ACE project catalyst was the PCC who successfully bid for PIF money –</a:t>
            </a:r>
          </a:p>
          <a:p>
            <a:pPr marL="171450" indent="-171450">
              <a:buFont typeface="Arial" panose="020B0604020202020204" pitchFamily="34" charset="0"/>
              <a:buChar char="•"/>
            </a:pPr>
            <a:r>
              <a:rPr lang="en-GB" baseline="0" dirty="0" smtClean="0"/>
              <a:t>the role of the PCC and commissioning work between partners</a:t>
            </a:r>
          </a:p>
          <a:p>
            <a:pPr marL="171450" indent="-171450">
              <a:buFont typeface="Arial" panose="020B0604020202020204" pitchFamily="34" charset="0"/>
              <a:buChar char="•"/>
            </a:pPr>
            <a:r>
              <a:rPr lang="en-GB" baseline="0" dirty="0" smtClean="0"/>
              <a:t>Our response to working closely with Health partners…Mental Health CONCORDAT – a range of measures to reduce those in MH crisis coming into the CJ system / Help Points in Swansea and Cardiff / Ambulance response times / Custody and CJ issues</a:t>
            </a:r>
          </a:p>
          <a:p>
            <a:pPr marL="0" indent="0">
              <a:buNone/>
            </a:pPr>
            <a:endParaRPr lang="en-GB" baseline="0" dirty="0" smtClean="0"/>
          </a:p>
          <a:p>
            <a:pPr marL="0" indent="0">
              <a:buNone/>
            </a:pPr>
            <a:r>
              <a:rPr lang="en-GB" baseline="0" dirty="0" smtClean="0"/>
              <a:t>3.  The standard challenges of collaboration:  GOVERNANCE, including with the Police and Crime Commissioner, DATA SHARING, COMMUNICATIONS </a:t>
            </a:r>
            <a:r>
              <a:rPr lang="en-GB" baseline="0" dirty="0" err="1" smtClean="0"/>
              <a:t>etc</a:t>
            </a:r>
            <a:endParaRPr lang="en-GB" baseline="0" dirty="0" smtClean="0"/>
          </a:p>
          <a:p>
            <a:pPr marL="0" indent="0">
              <a:buNone/>
            </a:pPr>
            <a:r>
              <a:rPr lang="en-GB" baseline="0" dirty="0" smtClean="0"/>
              <a:t> </a:t>
            </a:r>
          </a:p>
          <a:p>
            <a:pPr marL="0" indent="0">
              <a:buNone/>
            </a:pPr>
            <a:r>
              <a:rPr lang="en-GB" baseline="0" dirty="0" smtClean="0"/>
              <a:t>But the 2 main challenges are – </a:t>
            </a:r>
          </a:p>
          <a:p>
            <a:pPr marL="171450" indent="-171450">
              <a:buFont typeface="Arial" panose="020B0604020202020204" pitchFamily="34" charset="0"/>
              <a:buChar char="•"/>
            </a:pPr>
            <a:r>
              <a:rPr lang="en-GB" baseline="0" dirty="0" smtClean="0"/>
              <a:t>Making alterations to existing procedures but without being able to explain what that is going to look like from the outset:</a:t>
            </a:r>
          </a:p>
          <a:p>
            <a:pPr marL="0" indent="0">
              <a:buFont typeface="Arial" panose="020B0604020202020204" pitchFamily="34" charset="0"/>
              <a:buNone/>
            </a:pPr>
            <a:r>
              <a:rPr lang="en-GB" baseline="0" dirty="0" smtClean="0"/>
              <a:t>CULTURE, RISK,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C9C7439-E4D5-465F-808E-00A54B371903}" type="slidenum">
              <a:rPr lang="en-GB" smtClean="0"/>
              <a:pPr/>
              <a:t>12</a:t>
            </a:fld>
            <a:endParaRPr lang="en-GB"/>
          </a:p>
        </p:txBody>
      </p:sp>
    </p:spTree>
    <p:extLst>
      <p:ext uri="{BB962C8B-B14F-4D97-AF65-F5344CB8AC3E}">
        <p14:creationId xmlns="" xmlns:p14="http://schemas.microsoft.com/office/powerpoint/2010/main" val="1222953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r>
              <a:rPr lang="en-GB" dirty="0" smtClean="0"/>
              <a:t>PROTECTING</a:t>
            </a:r>
            <a:r>
              <a:rPr lang="en-GB" baseline="0" dirty="0" smtClean="0"/>
              <a:t> THE VULNERABLE: this is the wider context across the Police Service and SWP – ACE Project is therefore aligned to our key priority</a:t>
            </a:r>
          </a:p>
          <a:p>
            <a:pPr marL="0" indent="0">
              <a:buNone/>
            </a:pPr>
            <a:r>
              <a:rPr lang="en-GB" baseline="0" dirty="0" smtClean="0"/>
              <a:t>Demand: approx. 80% of our demand is now around vulnerability – the changing profile of policing.</a:t>
            </a:r>
          </a:p>
          <a:p>
            <a:pPr marL="0" indent="0">
              <a:buNone/>
            </a:pPr>
            <a:endParaRPr lang="en-GB" baseline="0" dirty="0" smtClean="0"/>
          </a:p>
          <a:p>
            <a:pPr marL="0" indent="0">
              <a:buNone/>
            </a:pPr>
            <a:r>
              <a:rPr lang="en-GB" baseline="0" dirty="0" smtClean="0"/>
              <a:t>Our Plan includes as key priority areas – PROTECTING VULNERABLE PEOPLE and EARLY INTERVENTION &amp; PROMPT POSTIVE ACTION</a:t>
            </a:r>
          </a:p>
          <a:p>
            <a:pPr marL="0" indent="0">
              <a:buNone/>
            </a:pPr>
            <a:endParaRPr lang="en-GB" baseline="0" dirty="0" smtClean="0"/>
          </a:p>
          <a:p>
            <a:pPr marL="0" indent="0">
              <a:buNone/>
            </a:pPr>
            <a:r>
              <a:rPr lang="en-GB" baseline="0" dirty="0" smtClean="0"/>
              <a:t>2. ACE PROJECT CATALYST: the PCC who successfully bid for PIF money –</a:t>
            </a:r>
          </a:p>
          <a:p>
            <a:pPr marL="171450" indent="-171450">
              <a:buFont typeface="Arial" panose="020B0604020202020204" pitchFamily="34" charset="0"/>
              <a:buChar char="•"/>
            </a:pPr>
            <a:r>
              <a:rPr lang="en-GB" baseline="0" dirty="0" smtClean="0"/>
              <a:t>the role of the PCC and commissioning work between partners</a:t>
            </a:r>
          </a:p>
          <a:p>
            <a:pPr marL="171450" indent="-171450">
              <a:buFont typeface="Arial" panose="020B0604020202020204" pitchFamily="34" charset="0"/>
              <a:buChar char="•"/>
            </a:pPr>
            <a:r>
              <a:rPr lang="en-GB" baseline="0" dirty="0" smtClean="0"/>
              <a:t>Our response to working closely with Health partners…Mental Health CONCORDAT – a range of measures to reduce those in MH crisis coming into the CJ system / Help Points in Swansea and Cardiff / Ambulance response times / Custody and CJ issues</a:t>
            </a:r>
          </a:p>
          <a:p>
            <a:pPr marL="0" indent="0">
              <a:buNone/>
            </a:pPr>
            <a:endParaRPr lang="en-GB" baseline="0" dirty="0" smtClean="0"/>
          </a:p>
          <a:p>
            <a:pPr marL="0" indent="0">
              <a:buNone/>
            </a:pPr>
            <a:r>
              <a:rPr lang="en-GB" baseline="0" dirty="0" smtClean="0"/>
              <a:t>3.  CHALLNEGES OF COLLABORATION:  GOVERNANCE, including with the Police and Crime Commissioner, DATA SHARING, COMMUNICATIONS </a:t>
            </a:r>
            <a:r>
              <a:rPr lang="en-GB" baseline="0" dirty="0" err="1" smtClean="0"/>
              <a:t>etc</a:t>
            </a:r>
            <a:endParaRPr lang="en-GB" baseline="0" dirty="0" smtClean="0"/>
          </a:p>
          <a:p>
            <a:pPr marL="0" indent="0">
              <a:buNone/>
            </a:pPr>
            <a:r>
              <a:rPr lang="en-GB" baseline="0" dirty="0" smtClean="0"/>
              <a:t> </a:t>
            </a:r>
          </a:p>
          <a:p>
            <a:pPr marL="0" indent="0">
              <a:buNone/>
            </a:pPr>
            <a:r>
              <a:rPr lang="en-GB" baseline="0" dirty="0" smtClean="0"/>
              <a:t>But the 2 main challenges are – </a:t>
            </a:r>
          </a:p>
          <a:p>
            <a:pPr marL="0" indent="0">
              <a:buNone/>
            </a:pPr>
            <a:endParaRPr lang="en-GB" baseline="0" dirty="0" smtClean="0"/>
          </a:p>
          <a:p>
            <a:pPr marL="171450" indent="-171450">
              <a:buFont typeface="Arial" panose="020B0604020202020204" pitchFamily="34" charset="0"/>
              <a:buChar char="•"/>
            </a:pPr>
            <a:r>
              <a:rPr lang="en-GB" baseline="0" dirty="0" smtClean="0"/>
              <a:t>Making alterations to existing procedures but without being able to explain what that is going to look like from the outset:</a:t>
            </a:r>
          </a:p>
          <a:p>
            <a:pPr marL="0" indent="0">
              <a:buFont typeface="Arial" panose="020B0604020202020204" pitchFamily="34" charset="0"/>
              <a:buNone/>
            </a:pPr>
            <a:r>
              <a:rPr lang="en-GB" baseline="0" dirty="0" smtClean="0"/>
              <a:t>CULTURE, RISK, </a:t>
            </a:r>
          </a:p>
          <a:p>
            <a:pPr marL="171450" indent="-171450">
              <a:buFont typeface="Arial" panose="020B0604020202020204" pitchFamily="34" charset="0"/>
              <a:buChar char="•"/>
            </a:pPr>
            <a:r>
              <a:rPr lang="en-GB" baseline="0" dirty="0" smtClean="0"/>
              <a:t>What might this mean for the role of police? less about crime fighting, more about dealing with VULNERABILITY – being expected to do some of the role of other public servants around HEALTH, EDUCATION, SOCIAL SERVICES, AMBULANCE </a:t>
            </a:r>
            <a:r>
              <a:rPr lang="en-GB" baseline="0" dirty="0" err="1" smtClean="0"/>
              <a:t>etc</a:t>
            </a:r>
            <a:endParaRPr lang="en-GB" baseline="0" dirty="0" smtClean="0"/>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4. WHAT WILL SUCCESS LOOK LIKE: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5. WHAT WILL CHANGE AS A RESULT: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C9C7439-E4D5-465F-808E-00A54B371903}" type="slidenum">
              <a:rPr lang="en-GB" smtClean="0"/>
              <a:pPr/>
              <a:t>14</a:t>
            </a:fld>
            <a:endParaRPr lang="en-GB"/>
          </a:p>
        </p:txBody>
      </p:sp>
    </p:spTree>
    <p:extLst>
      <p:ext uri="{BB962C8B-B14F-4D97-AF65-F5344CB8AC3E}">
        <p14:creationId xmlns="" xmlns:p14="http://schemas.microsoft.com/office/powerpoint/2010/main" val="1869669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48F2EC-E751-4DC3-9BCF-348BCCD51232}" type="datetimeFigureOut">
              <a:rPr lang="en-GB" smtClean="0"/>
              <a:pPr/>
              <a:t>27/02/2017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16C259-137C-4741-A07E-D4E94BC65E3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48F2EC-E751-4DC3-9BCF-348BCCD51232}" type="datetimeFigureOut">
              <a:rPr lang="en-GB" smtClean="0"/>
              <a:pPr/>
              <a:t>27/02/2017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16C259-137C-4741-A07E-D4E94BC65E3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48F2EC-E751-4DC3-9BCF-348BCCD51232}" type="datetimeFigureOut">
              <a:rPr lang="en-GB" smtClean="0"/>
              <a:pPr/>
              <a:t>27/02/2017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16C259-137C-4741-A07E-D4E94BC65E3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48F2EC-E751-4DC3-9BCF-348BCCD51232}" type="datetimeFigureOut">
              <a:rPr lang="en-GB" smtClean="0"/>
              <a:pPr/>
              <a:t>27/02/2017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16C259-137C-4741-A07E-D4E94BC65E3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8F2EC-E751-4DC3-9BCF-348BCCD51232}" type="datetimeFigureOut">
              <a:rPr lang="en-GB" smtClean="0"/>
              <a:pPr/>
              <a:t>27/02/2017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16C259-137C-4741-A07E-D4E94BC65E3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48F2EC-E751-4DC3-9BCF-348BCCD51232}" type="datetimeFigureOut">
              <a:rPr lang="en-GB" smtClean="0"/>
              <a:pPr/>
              <a:t>27/02/2017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16C259-137C-4741-A07E-D4E94BC65E3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48F2EC-E751-4DC3-9BCF-348BCCD51232}" type="datetimeFigureOut">
              <a:rPr lang="en-GB" smtClean="0"/>
              <a:pPr/>
              <a:t>27/02/2017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16C259-137C-4741-A07E-D4E94BC65E3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48F2EC-E751-4DC3-9BCF-348BCCD51232}" type="datetimeFigureOut">
              <a:rPr lang="en-GB" smtClean="0"/>
              <a:pPr/>
              <a:t>27/02/2017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16C259-137C-4741-A07E-D4E94BC65E3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8F2EC-E751-4DC3-9BCF-348BCCD51232}" type="datetimeFigureOut">
              <a:rPr lang="en-GB" smtClean="0"/>
              <a:pPr/>
              <a:t>27/02/2017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16C259-137C-4741-A07E-D4E94BC65E3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8F2EC-E751-4DC3-9BCF-348BCCD51232}" type="datetimeFigureOut">
              <a:rPr lang="en-GB" smtClean="0"/>
              <a:pPr/>
              <a:t>27/02/2017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16C259-137C-4741-A07E-D4E94BC65E3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8F2EC-E751-4DC3-9BCF-348BCCD51232}" type="datetimeFigureOut">
              <a:rPr lang="en-GB" smtClean="0"/>
              <a:pPr/>
              <a:t>27/02/2017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16C259-137C-4741-A07E-D4E94BC65E3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8F2EC-E751-4DC3-9BCF-348BCCD51232}" type="datetimeFigureOut">
              <a:rPr lang="en-GB" smtClean="0"/>
              <a:pPr/>
              <a:t>27/02/2017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6C259-137C-4741-A07E-D4E94BC65E3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733256"/>
          </a:xfrm>
          <a:prstGeom prst="rect">
            <a:avLst/>
          </a:prstGeom>
          <a:solidFill>
            <a:srgbClr val="0234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899592" y="5805264"/>
            <a:ext cx="7776864" cy="917291"/>
          </a:xfrm>
          <a:prstGeom prst="rect">
            <a:avLst/>
          </a:prstGeom>
          <a:noFill/>
          <a:ln w="9525" algn="in">
            <a:noFill/>
            <a:miter lim="800000"/>
            <a:headEnd/>
            <a:tailEnd/>
          </a:ln>
          <a:effectLst/>
        </p:spPr>
      </p:pic>
      <p:sp>
        <p:nvSpPr>
          <p:cNvPr id="5" name="TextBox 4"/>
          <p:cNvSpPr txBox="1"/>
          <p:nvPr/>
        </p:nvSpPr>
        <p:spPr>
          <a:xfrm>
            <a:off x="0" y="476672"/>
            <a:ext cx="9144000" cy="5244513"/>
          </a:xfrm>
          <a:prstGeom prst="rect">
            <a:avLst/>
          </a:prstGeom>
          <a:noFill/>
        </p:spPr>
        <p:txBody>
          <a:bodyPr wrap="square" rtlCol="0">
            <a:spAutoFit/>
          </a:bodyPr>
          <a:lstStyle/>
          <a:p>
            <a:pPr lvl="0" algn="ctr" fontAlgn="base">
              <a:lnSpc>
                <a:spcPct val="90000"/>
              </a:lnSpc>
              <a:spcBef>
                <a:spcPct val="0"/>
              </a:spcBef>
              <a:spcAft>
                <a:spcPct val="0"/>
              </a:spcAft>
            </a:pPr>
            <a:r>
              <a:rPr lang="en-GB" sz="4400" b="1" dirty="0" smtClean="0">
                <a:solidFill>
                  <a:schemeClr val="bg1"/>
                </a:solidFill>
                <a:latin typeface="Arial" pitchFamily="34" charset="0"/>
                <a:cs typeface="Arial" pitchFamily="34" charset="0"/>
              </a:rPr>
              <a:t>The collaboration between South Wales Police, NSPCC and PHW to understand the Police response to vulnerability</a:t>
            </a:r>
          </a:p>
          <a:p>
            <a:pPr lvl="0" algn="ctr" fontAlgn="base">
              <a:lnSpc>
                <a:spcPct val="90000"/>
              </a:lnSpc>
              <a:spcBef>
                <a:spcPct val="0"/>
              </a:spcBef>
              <a:spcAft>
                <a:spcPct val="0"/>
              </a:spcAft>
            </a:pPr>
            <a:endParaRPr lang="en-GB" sz="4400" b="1" dirty="0" smtClean="0">
              <a:solidFill>
                <a:schemeClr val="bg1"/>
              </a:solidFill>
              <a:latin typeface="Arial" pitchFamily="34" charset="0"/>
              <a:ea typeface="Calibri" pitchFamily="34" charset="0"/>
              <a:cs typeface="Arial" pitchFamily="34" charset="0"/>
            </a:endParaRPr>
          </a:p>
          <a:p>
            <a:pPr algn="ctr" fontAlgn="base">
              <a:lnSpc>
                <a:spcPct val="90000"/>
              </a:lnSpc>
              <a:spcBef>
                <a:spcPct val="0"/>
              </a:spcBef>
              <a:spcAft>
                <a:spcPct val="0"/>
              </a:spcAft>
            </a:pPr>
            <a:r>
              <a:rPr lang="en-GB" sz="4400" dirty="0" smtClean="0">
                <a:solidFill>
                  <a:schemeClr val="bg1"/>
                </a:solidFill>
                <a:latin typeface="Arial" pitchFamily="34" charset="0"/>
                <a:cs typeface="Arial" pitchFamily="34" charset="0"/>
              </a:rPr>
              <a:t>Chief Inspector John Wainwright, Shaun Kelly and</a:t>
            </a:r>
          </a:p>
          <a:p>
            <a:pPr algn="ctr" fontAlgn="base">
              <a:lnSpc>
                <a:spcPct val="90000"/>
              </a:lnSpc>
              <a:spcBef>
                <a:spcPct val="0"/>
              </a:spcBef>
              <a:spcAft>
                <a:spcPct val="0"/>
              </a:spcAft>
            </a:pPr>
            <a:r>
              <a:rPr lang="en-GB" sz="4400" dirty="0" smtClean="0">
                <a:solidFill>
                  <a:schemeClr val="bg1"/>
                </a:solidFill>
                <a:latin typeface="Arial" pitchFamily="34" charset="0"/>
                <a:cs typeface="Arial" pitchFamily="34" charset="0"/>
              </a:rPr>
              <a:t> Dr Kat Ford</a:t>
            </a:r>
            <a:r>
              <a:rPr lang="en-GB" sz="4400" b="1" dirty="0" smtClean="0">
                <a:solidFill>
                  <a:schemeClr val="accent1">
                    <a:lumMod val="50000"/>
                  </a:schemeClr>
                </a:solidFill>
                <a:latin typeface="Arial" pitchFamily="34" charset="0"/>
                <a:ea typeface="Calibri" pitchFamily="34" charset="0"/>
                <a:cs typeface="Arial" pitchFamily="34" charset="0"/>
              </a:rPr>
              <a:t>	</a:t>
            </a:r>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4525963"/>
          </a:xfrm>
        </p:spPr>
        <p:txBody>
          <a:bodyPr>
            <a:normAutofit lnSpcReduction="10000"/>
          </a:bodyPr>
          <a:lstStyle/>
          <a:p>
            <a:r>
              <a:rPr lang="en-GB" dirty="0" smtClean="0"/>
              <a:t>Conducting research with an operational organisation</a:t>
            </a:r>
          </a:p>
          <a:p>
            <a:pPr lvl="1"/>
            <a:r>
              <a:rPr lang="en-GB" dirty="0" smtClean="0"/>
              <a:t>Recruitment issues </a:t>
            </a:r>
          </a:p>
          <a:p>
            <a:pPr lvl="1"/>
            <a:r>
              <a:rPr lang="en-GB" dirty="0" smtClean="0"/>
              <a:t>Working different hours</a:t>
            </a:r>
          </a:p>
          <a:p>
            <a:pPr lvl="1"/>
            <a:r>
              <a:rPr lang="en-GB" dirty="0" smtClean="0"/>
              <a:t>Shared calendar</a:t>
            </a:r>
          </a:p>
          <a:p>
            <a:pPr lvl="1"/>
            <a:r>
              <a:rPr lang="en-GB" dirty="0" smtClean="0"/>
              <a:t>Information sharing</a:t>
            </a:r>
          </a:p>
          <a:p>
            <a:endParaRPr lang="en-GB" dirty="0"/>
          </a:p>
          <a:p>
            <a:r>
              <a:rPr lang="en-GB" dirty="0" smtClean="0"/>
              <a:t>Governance </a:t>
            </a:r>
          </a:p>
          <a:p>
            <a:pPr>
              <a:buNone/>
            </a:pPr>
            <a:r>
              <a:rPr lang="en-GB" dirty="0" smtClean="0"/>
              <a:t> </a:t>
            </a:r>
            <a:endParaRPr lang="en-GB" dirty="0"/>
          </a:p>
        </p:txBody>
      </p:sp>
      <p:pic>
        <p:nvPicPr>
          <p:cNvPr id="10244" name="Picture 4" descr="C:\Users\Ch123255\AppData\Local\Microsoft\Windows\Temporary Internet Files\Content.IE5\EX29FWFJ\airplane-clip-art-free[1].jpg"/>
          <p:cNvPicPr>
            <a:picLocks noChangeAspect="1" noChangeArrowheads="1"/>
          </p:cNvPicPr>
          <p:nvPr/>
        </p:nvPicPr>
        <p:blipFill>
          <a:blip r:embed="rId2" cstate="print"/>
          <a:srcRect/>
          <a:stretch>
            <a:fillRect/>
          </a:stretch>
        </p:blipFill>
        <p:spPr bwMode="auto">
          <a:xfrm>
            <a:off x="7884368" y="6093296"/>
            <a:ext cx="1147451" cy="455296"/>
          </a:xfrm>
          <a:prstGeom prst="rect">
            <a:avLst/>
          </a:prstGeom>
          <a:noFill/>
        </p:spPr>
      </p:pic>
      <p:sp>
        <p:nvSpPr>
          <p:cNvPr id="14" name="Rectangle 13"/>
          <p:cNvSpPr/>
          <p:nvPr/>
        </p:nvSpPr>
        <p:spPr>
          <a:xfrm>
            <a:off x="0" y="6597352"/>
            <a:ext cx="9144000" cy="720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descr="C:\Users\Ch123255\AppData\Local\Microsoft\Windows\Temporary Internet Files\Content.IE5\EX29FWFJ\airplane-clip-art-free[1].jpg"/>
          <p:cNvPicPr>
            <a:picLocks noChangeAspect="1" noChangeArrowheads="1"/>
          </p:cNvPicPr>
          <p:nvPr/>
        </p:nvPicPr>
        <p:blipFill>
          <a:blip r:embed="rId2" cstate="print"/>
          <a:srcRect/>
          <a:stretch>
            <a:fillRect/>
          </a:stretch>
        </p:blipFill>
        <p:spPr bwMode="auto">
          <a:xfrm>
            <a:off x="6660232" y="6093296"/>
            <a:ext cx="1147451" cy="463680"/>
          </a:xfrm>
          <a:prstGeom prst="rect">
            <a:avLst/>
          </a:prstGeom>
          <a:noFill/>
        </p:spPr>
      </p:pic>
      <p:pic>
        <p:nvPicPr>
          <p:cNvPr id="16" name="Picture 4" descr="C:\Users\Ch123255\AppData\Local\Microsoft\Windows\Temporary Internet Files\Content.IE5\EX29FWFJ\airplane-clip-art-free[1].jpg"/>
          <p:cNvPicPr>
            <a:picLocks noChangeAspect="1" noChangeArrowheads="1"/>
          </p:cNvPicPr>
          <p:nvPr/>
        </p:nvPicPr>
        <p:blipFill>
          <a:blip r:embed="rId2" cstate="print"/>
          <a:srcRect/>
          <a:stretch>
            <a:fillRect/>
          </a:stretch>
        </p:blipFill>
        <p:spPr bwMode="auto">
          <a:xfrm>
            <a:off x="5364088" y="6093296"/>
            <a:ext cx="1147451" cy="463680"/>
          </a:xfrm>
          <a:prstGeom prst="rect">
            <a:avLst/>
          </a:prstGeom>
          <a:noFill/>
        </p:spPr>
      </p:pic>
      <p:pic>
        <p:nvPicPr>
          <p:cNvPr id="17" name="Picture 4" descr="C:\Users\Ch123255\AppData\Local\Microsoft\Windows\Temporary Internet Files\Content.IE5\EX29FWFJ\airplane-clip-art-free[1].jpg"/>
          <p:cNvPicPr>
            <a:picLocks noChangeAspect="1" noChangeArrowheads="1"/>
          </p:cNvPicPr>
          <p:nvPr/>
        </p:nvPicPr>
        <p:blipFill>
          <a:blip r:embed="rId2" cstate="print"/>
          <a:srcRect/>
          <a:stretch>
            <a:fillRect/>
          </a:stretch>
        </p:blipFill>
        <p:spPr bwMode="auto">
          <a:xfrm>
            <a:off x="4072621" y="6093296"/>
            <a:ext cx="1147451" cy="463680"/>
          </a:xfrm>
          <a:prstGeom prst="rect">
            <a:avLst/>
          </a:prstGeom>
          <a:noFill/>
        </p:spPr>
      </p:pic>
      <p:pic>
        <p:nvPicPr>
          <p:cNvPr id="18" name="Picture 4" descr="C:\Users\Ch123255\AppData\Local\Microsoft\Windows\Temporary Internet Files\Content.IE5\EX29FWFJ\airplane-clip-art-free[1].jpg"/>
          <p:cNvPicPr>
            <a:picLocks noChangeAspect="1" noChangeArrowheads="1"/>
          </p:cNvPicPr>
          <p:nvPr/>
        </p:nvPicPr>
        <p:blipFill>
          <a:blip r:embed="rId2" cstate="print"/>
          <a:srcRect/>
          <a:stretch>
            <a:fillRect/>
          </a:stretch>
        </p:blipFill>
        <p:spPr bwMode="auto">
          <a:xfrm>
            <a:off x="2776477" y="6093296"/>
            <a:ext cx="1147451" cy="463680"/>
          </a:xfrm>
          <a:prstGeom prst="rect">
            <a:avLst/>
          </a:prstGeom>
          <a:noFill/>
        </p:spPr>
      </p:pic>
      <p:pic>
        <p:nvPicPr>
          <p:cNvPr id="19" name="Picture 4" descr="C:\Users\Ch123255\AppData\Local\Microsoft\Windows\Temporary Internet Files\Content.IE5\EX29FWFJ\airplane-clip-art-free[1].jpg"/>
          <p:cNvPicPr>
            <a:picLocks noChangeAspect="1" noChangeArrowheads="1"/>
          </p:cNvPicPr>
          <p:nvPr/>
        </p:nvPicPr>
        <p:blipFill>
          <a:blip r:embed="rId2" cstate="print"/>
          <a:srcRect/>
          <a:stretch>
            <a:fillRect/>
          </a:stretch>
        </p:blipFill>
        <p:spPr bwMode="auto">
          <a:xfrm>
            <a:off x="1480333" y="6093296"/>
            <a:ext cx="1147451" cy="463680"/>
          </a:xfrm>
          <a:prstGeom prst="rect">
            <a:avLst/>
          </a:prstGeom>
          <a:noFill/>
        </p:spPr>
      </p:pic>
      <p:pic>
        <p:nvPicPr>
          <p:cNvPr id="20" name="Picture 4" descr="C:\Users\Ch123255\AppData\Local\Microsoft\Windows\Temporary Internet Files\Content.IE5\EX29FWFJ\airplane-clip-art-free[1].jpg"/>
          <p:cNvPicPr>
            <a:picLocks noChangeAspect="1" noChangeArrowheads="1"/>
          </p:cNvPicPr>
          <p:nvPr/>
        </p:nvPicPr>
        <p:blipFill>
          <a:blip r:embed="rId2" cstate="print"/>
          <a:srcRect/>
          <a:stretch>
            <a:fillRect/>
          </a:stretch>
        </p:blipFill>
        <p:spPr bwMode="auto">
          <a:xfrm>
            <a:off x="251520" y="6093296"/>
            <a:ext cx="1147451" cy="463680"/>
          </a:xfrm>
          <a:prstGeom prst="rect">
            <a:avLst/>
          </a:prstGeom>
          <a:noFill/>
        </p:spPr>
      </p:pic>
      <p:sp>
        <p:nvSpPr>
          <p:cNvPr id="21" name="Rectangle 20"/>
          <p:cNvSpPr/>
          <p:nvPr/>
        </p:nvSpPr>
        <p:spPr>
          <a:xfrm>
            <a:off x="0" y="0"/>
            <a:ext cx="9144000" cy="864096"/>
          </a:xfrm>
          <a:prstGeom prst="rect">
            <a:avLst/>
          </a:prstGeom>
          <a:solidFill>
            <a:srgbClr val="0234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835696" y="116632"/>
            <a:ext cx="5419497" cy="707886"/>
          </a:xfrm>
          <a:prstGeom prst="rect">
            <a:avLst/>
          </a:prstGeom>
          <a:noFill/>
        </p:spPr>
        <p:txBody>
          <a:bodyPr wrap="none" rtlCol="0">
            <a:spAutoFit/>
          </a:bodyPr>
          <a:lstStyle/>
          <a:p>
            <a:r>
              <a:rPr lang="en-GB" sz="4000" b="1" dirty="0" smtClean="0">
                <a:solidFill>
                  <a:schemeClr val="bg1"/>
                </a:solidFill>
                <a:cs typeface="Arial" pitchFamily="34" charset="0"/>
              </a:rPr>
              <a:t>Research with the Police</a:t>
            </a:r>
            <a:endParaRPr lang="en-GB" sz="4000" b="1" dirty="0">
              <a:solidFill>
                <a:schemeClr val="bg1"/>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0-#ppt_w/2"/>
                                          </p:val>
                                        </p:tav>
                                        <p:tav tm="100000">
                                          <p:val>
                                            <p:strVal val="#ppt_x"/>
                                          </p:val>
                                        </p:tav>
                                      </p:tavLst>
                                    </p:anim>
                                    <p:anim calcmode="lin" valueType="num">
                                      <p:cBhvr additive="base">
                                        <p:cTn id="8" dur="500" fill="hold"/>
                                        <p:tgtEl>
                                          <p:spTgt spid="102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0-#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2" fill="hold" nodeType="clickEffect">
                                  <p:stCondLst>
                                    <p:cond delay="0"/>
                                  </p:stCondLst>
                                  <p:childTnLst>
                                    <p:anim calcmode="lin" valueType="num">
                                      <p:cBhvr additive="base">
                                        <p:cTn id="42" dur="500"/>
                                        <p:tgtEl>
                                          <p:spTgt spid="10244"/>
                                        </p:tgtEl>
                                        <p:attrNameLst>
                                          <p:attrName>ppt_x</p:attrName>
                                        </p:attrNameLst>
                                      </p:cBhvr>
                                      <p:tavLst>
                                        <p:tav tm="0">
                                          <p:val>
                                            <p:strVal val="ppt_x"/>
                                          </p:val>
                                        </p:tav>
                                        <p:tav tm="100000">
                                          <p:val>
                                            <p:strVal val="1+ppt_w/2"/>
                                          </p:val>
                                        </p:tav>
                                      </p:tavLst>
                                    </p:anim>
                                    <p:anim calcmode="lin" valueType="num">
                                      <p:cBhvr additive="base">
                                        <p:cTn id="43" dur="500"/>
                                        <p:tgtEl>
                                          <p:spTgt spid="10244"/>
                                        </p:tgtEl>
                                        <p:attrNameLst>
                                          <p:attrName>ppt_y</p:attrName>
                                        </p:attrNameLst>
                                      </p:cBhvr>
                                      <p:tavLst>
                                        <p:tav tm="0">
                                          <p:val>
                                            <p:strVal val="ppt_y"/>
                                          </p:val>
                                        </p:tav>
                                        <p:tav tm="100000">
                                          <p:val>
                                            <p:strVal val="ppt_y"/>
                                          </p:val>
                                        </p:tav>
                                      </p:tavLst>
                                    </p:anim>
                                    <p:set>
                                      <p:cBhvr>
                                        <p:cTn id="44" dur="1" fill="hold">
                                          <p:stCondLst>
                                            <p:cond delay="499"/>
                                          </p:stCondLst>
                                        </p:cTn>
                                        <p:tgtEl>
                                          <p:spTgt spid="10244"/>
                                        </p:tgtEl>
                                        <p:attrNameLst>
                                          <p:attrName>style.visibility</p:attrName>
                                        </p:attrNameLst>
                                      </p:cBhvr>
                                      <p:to>
                                        <p:strVal val="hidden"/>
                                      </p:to>
                                    </p:set>
                                  </p:childTnLst>
                                </p:cTn>
                              </p:par>
                            </p:childTnLst>
                          </p:cTn>
                        </p:par>
                        <p:par>
                          <p:cTn id="45" fill="hold">
                            <p:stCondLst>
                              <p:cond delay="500"/>
                            </p:stCondLst>
                            <p:childTnLst>
                              <p:par>
                                <p:cTn id="46" presetID="2" presetClass="exit" presetSubtype="2" fill="hold" nodeType="afterEffect">
                                  <p:stCondLst>
                                    <p:cond delay="0"/>
                                  </p:stCondLst>
                                  <p:childTnLst>
                                    <p:anim calcmode="lin" valueType="num">
                                      <p:cBhvr additive="base">
                                        <p:cTn id="47" dur="500"/>
                                        <p:tgtEl>
                                          <p:spTgt spid="15"/>
                                        </p:tgtEl>
                                        <p:attrNameLst>
                                          <p:attrName>ppt_x</p:attrName>
                                        </p:attrNameLst>
                                      </p:cBhvr>
                                      <p:tavLst>
                                        <p:tav tm="0">
                                          <p:val>
                                            <p:strVal val="ppt_x"/>
                                          </p:val>
                                        </p:tav>
                                        <p:tav tm="100000">
                                          <p:val>
                                            <p:strVal val="1+ppt_w/2"/>
                                          </p:val>
                                        </p:tav>
                                      </p:tavLst>
                                    </p:anim>
                                    <p:anim calcmode="lin" valueType="num">
                                      <p:cBhvr additive="base">
                                        <p:cTn id="48" dur="500"/>
                                        <p:tgtEl>
                                          <p:spTgt spid="15"/>
                                        </p:tgtEl>
                                        <p:attrNameLst>
                                          <p:attrName>ppt_y</p:attrName>
                                        </p:attrNameLst>
                                      </p:cBhvr>
                                      <p:tavLst>
                                        <p:tav tm="0">
                                          <p:val>
                                            <p:strVal val="ppt_y"/>
                                          </p:val>
                                        </p:tav>
                                        <p:tav tm="100000">
                                          <p:val>
                                            <p:strVal val="ppt_y"/>
                                          </p:val>
                                        </p:tav>
                                      </p:tavLst>
                                    </p:anim>
                                    <p:set>
                                      <p:cBhvr>
                                        <p:cTn id="49" dur="1" fill="hold">
                                          <p:stCondLst>
                                            <p:cond delay="499"/>
                                          </p:stCondLst>
                                        </p:cTn>
                                        <p:tgtEl>
                                          <p:spTgt spid="15"/>
                                        </p:tgtEl>
                                        <p:attrNameLst>
                                          <p:attrName>style.visibility</p:attrName>
                                        </p:attrNameLst>
                                      </p:cBhvr>
                                      <p:to>
                                        <p:strVal val="hidden"/>
                                      </p:to>
                                    </p:set>
                                  </p:childTnLst>
                                </p:cTn>
                              </p:par>
                            </p:childTnLst>
                          </p:cTn>
                        </p:par>
                        <p:par>
                          <p:cTn id="50" fill="hold">
                            <p:stCondLst>
                              <p:cond delay="1000"/>
                            </p:stCondLst>
                            <p:childTnLst>
                              <p:par>
                                <p:cTn id="51" presetID="2" presetClass="exit" presetSubtype="2" fill="hold" nodeType="afterEffect">
                                  <p:stCondLst>
                                    <p:cond delay="0"/>
                                  </p:stCondLst>
                                  <p:childTnLst>
                                    <p:anim calcmode="lin" valueType="num">
                                      <p:cBhvr additive="base">
                                        <p:cTn id="52" dur="500"/>
                                        <p:tgtEl>
                                          <p:spTgt spid="16"/>
                                        </p:tgtEl>
                                        <p:attrNameLst>
                                          <p:attrName>ppt_x</p:attrName>
                                        </p:attrNameLst>
                                      </p:cBhvr>
                                      <p:tavLst>
                                        <p:tav tm="0">
                                          <p:val>
                                            <p:strVal val="ppt_x"/>
                                          </p:val>
                                        </p:tav>
                                        <p:tav tm="100000">
                                          <p:val>
                                            <p:strVal val="1+ppt_w/2"/>
                                          </p:val>
                                        </p:tav>
                                      </p:tavLst>
                                    </p:anim>
                                    <p:anim calcmode="lin" valueType="num">
                                      <p:cBhvr additive="base">
                                        <p:cTn id="53" dur="500"/>
                                        <p:tgtEl>
                                          <p:spTgt spid="16"/>
                                        </p:tgtEl>
                                        <p:attrNameLst>
                                          <p:attrName>ppt_y</p:attrName>
                                        </p:attrNameLst>
                                      </p:cBhvr>
                                      <p:tavLst>
                                        <p:tav tm="0">
                                          <p:val>
                                            <p:strVal val="ppt_y"/>
                                          </p:val>
                                        </p:tav>
                                        <p:tav tm="100000">
                                          <p:val>
                                            <p:strVal val="ppt_y"/>
                                          </p:val>
                                        </p:tav>
                                      </p:tavLst>
                                    </p:anim>
                                    <p:set>
                                      <p:cBhvr>
                                        <p:cTn id="54" dur="1" fill="hold">
                                          <p:stCondLst>
                                            <p:cond delay="499"/>
                                          </p:stCondLst>
                                        </p:cTn>
                                        <p:tgtEl>
                                          <p:spTgt spid="16"/>
                                        </p:tgtEl>
                                        <p:attrNameLst>
                                          <p:attrName>style.visibility</p:attrName>
                                        </p:attrNameLst>
                                      </p:cBhvr>
                                      <p:to>
                                        <p:strVal val="hidden"/>
                                      </p:to>
                                    </p:set>
                                  </p:childTnLst>
                                </p:cTn>
                              </p:par>
                            </p:childTnLst>
                          </p:cTn>
                        </p:par>
                        <p:par>
                          <p:cTn id="55" fill="hold">
                            <p:stCondLst>
                              <p:cond delay="1500"/>
                            </p:stCondLst>
                            <p:childTnLst>
                              <p:par>
                                <p:cTn id="56" presetID="2" presetClass="exit" presetSubtype="2" fill="hold" nodeType="afterEffect">
                                  <p:stCondLst>
                                    <p:cond delay="0"/>
                                  </p:stCondLst>
                                  <p:childTnLst>
                                    <p:anim calcmode="lin" valueType="num">
                                      <p:cBhvr additive="base">
                                        <p:cTn id="57" dur="500"/>
                                        <p:tgtEl>
                                          <p:spTgt spid="17"/>
                                        </p:tgtEl>
                                        <p:attrNameLst>
                                          <p:attrName>ppt_x</p:attrName>
                                        </p:attrNameLst>
                                      </p:cBhvr>
                                      <p:tavLst>
                                        <p:tav tm="0">
                                          <p:val>
                                            <p:strVal val="ppt_x"/>
                                          </p:val>
                                        </p:tav>
                                        <p:tav tm="100000">
                                          <p:val>
                                            <p:strVal val="1+ppt_w/2"/>
                                          </p:val>
                                        </p:tav>
                                      </p:tavLst>
                                    </p:anim>
                                    <p:anim calcmode="lin" valueType="num">
                                      <p:cBhvr additive="base">
                                        <p:cTn id="58" dur="500"/>
                                        <p:tgtEl>
                                          <p:spTgt spid="17"/>
                                        </p:tgtEl>
                                        <p:attrNameLst>
                                          <p:attrName>ppt_y</p:attrName>
                                        </p:attrNameLst>
                                      </p:cBhvr>
                                      <p:tavLst>
                                        <p:tav tm="0">
                                          <p:val>
                                            <p:strVal val="ppt_y"/>
                                          </p:val>
                                        </p:tav>
                                        <p:tav tm="100000">
                                          <p:val>
                                            <p:strVal val="ppt_y"/>
                                          </p:val>
                                        </p:tav>
                                      </p:tavLst>
                                    </p:anim>
                                    <p:set>
                                      <p:cBhvr>
                                        <p:cTn id="59" dur="1" fill="hold">
                                          <p:stCondLst>
                                            <p:cond delay="499"/>
                                          </p:stCondLst>
                                        </p:cTn>
                                        <p:tgtEl>
                                          <p:spTgt spid="17"/>
                                        </p:tgtEl>
                                        <p:attrNameLst>
                                          <p:attrName>style.visibility</p:attrName>
                                        </p:attrNameLst>
                                      </p:cBhvr>
                                      <p:to>
                                        <p:strVal val="hidden"/>
                                      </p:to>
                                    </p:set>
                                  </p:childTnLst>
                                </p:cTn>
                              </p:par>
                            </p:childTnLst>
                          </p:cTn>
                        </p:par>
                        <p:par>
                          <p:cTn id="60" fill="hold">
                            <p:stCondLst>
                              <p:cond delay="2000"/>
                            </p:stCondLst>
                            <p:childTnLst>
                              <p:par>
                                <p:cTn id="61" presetID="2" presetClass="exit" presetSubtype="2" fill="hold" nodeType="afterEffect">
                                  <p:stCondLst>
                                    <p:cond delay="0"/>
                                  </p:stCondLst>
                                  <p:childTnLst>
                                    <p:anim calcmode="lin" valueType="num">
                                      <p:cBhvr additive="base">
                                        <p:cTn id="62" dur="500"/>
                                        <p:tgtEl>
                                          <p:spTgt spid="18"/>
                                        </p:tgtEl>
                                        <p:attrNameLst>
                                          <p:attrName>ppt_x</p:attrName>
                                        </p:attrNameLst>
                                      </p:cBhvr>
                                      <p:tavLst>
                                        <p:tav tm="0">
                                          <p:val>
                                            <p:strVal val="ppt_x"/>
                                          </p:val>
                                        </p:tav>
                                        <p:tav tm="100000">
                                          <p:val>
                                            <p:strVal val="1+ppt_w/2"/>
                                          </p:val>
                                        </p:tav>
                                      </p:tavLst>
                                    </p:anim>
                                    <p:anim calcmode="lin" valueType="num">
                                      <p:cBhvr additive="base">
                                        <p:cTn id="63" dur="500"/>
                                        <p:tgtEl>
                                          <p:spTgt spid="18"/>
                                        </p:tgtEl>
                                        <p:attrNameLst>
                                          <p:attrName>ppt_y</p:attrName>
                                        </p:attrNameLst>
                                      </p:cBhvr>
                                      <p:tavLst>
                                        <p:tav tm="0">
                                          <p:val>
                                            <p:strVal val="ppt_y"/>
                                          </p:val>
                                        </p:tav>
                                        <p:tav tm="100000">
                                          <p:val>
                                            <p:strVal val="ppt_y"/>
                                          </p:val>
                                        </p:tav>
                                      </p:tavLst>
                                    </p:anim>
                                    <p:set>
                                      <p:cBhvr>
                                        <p:cTn id="64" dur="1" fill="hold">
                                          <p:stCondLst>
                                            <p:cond delay="499"/>
                                          </p:stCondLst>
                                        </p:cTn>
                                        <p:tgtEl>
                                          <p:spTgt spid="18"/>
                                        </p:tgtEl>
                                        <p:attrNameLst>
                                          <p:attrName>style.visibility</p:attrName>
                                        </p:attrNameLst>
                                      </p:cBhvr>
                                      <p:to>
                                        <p:strVal val="hidden"/>
                                      </p:to>
                                    </p:set>
                                  </p:childTnLst>
                                </p:cTn>
                              </p:par>
                            </p:childTnLst>
                          </p:cTn>
                        </p:par>
                        <p:par>
                          <p:cTn id="65" fill="hold">
                            <p:stCondLst>
                              <p:cond delay="2500"/>
                            </p:stCondLst>
                            <p:childTnLst>
                              <p:par>
                                <p:cTn id="66" presetID="2" presetClass="exit" presetSubtype="2" fill="hold" nodeType="afterEffect">
                                  <p:stCondLst>
                                    <p:cond delay="0"/>
                                  </p:stCondLst>
                                  <p:childTnLst>
                                    <p:anim calcmode="lin" valueType="num">
                                      <p:cBhvr additive="base">
                                        <p:cTn id="67" dur="500"/>
                                        <p:tgtEl>
                                          <p:spTgt spid="19"/>
                                        </p:tgtEl>
                                        <p:attrNameLst>
                                          <p:attrName>ppt_x</p:attrName>
                                        </p:attrNameLst>
                                      </p:cBhvr>
                                      <p:tavLst>
                                        <p:tav tm="0">
                                          <p:val>
                                            <p:strVal val="ppt_x"/>
                                          </p:val>
                                        </p:tav>
                                        <p:tav tm="100000">
                                          <p:val>
                                            <p:strVal val="1+ppt_w/2"/>
                                          </p:val>
                                        </p:tav>
                                      </p:tavLst>
                                    </p:anim>
                                    <p:anim calcmode="lin" valueType="num">
                                      <p:cBhvr additive="base">
                                        <p:cTn id="68" dur="500"/>
                                        <p:tgtEl>
                                          <p:spTgt spid="19"/>
                                        </p:tgtEl>
                                        <p:attrNameLst>
                                          <p:attrName>ppt_y</p:attrName>
                                        </p:attrNameLst>
                                      </p:cBhvr>
                                      <p:tavLst>
                                        <p:tav tm="0">
                                          <p:val>
                                            <p:strVal val="ppt_y"/>
                                          </p:val>
                                        </p:tav>
                                        <p:tav tm="100000">
                                          <p:val>
                                            <p:strVal val="ppt_y"/>
                                          </p:val>
                                        </p:tav>
                                      </p:tavLst>
                                    </p:anim>
                                    <p:set>
                                      <p:cBhvr>
                                        <p:cTn id="69" dur="1" fill="hold">
                                          <p:stCondLst>
                                            <p:cond delay="499"/>
                                          </p:stCondLst>
                                        </p:cTn>
                                        <p:tgtEl>
                                          <p:spTgt spid="19"/>
                                        </p:tgtEl>
                                        <p:attrNameLst>
                                          <p:attrName>style.visibility</p:attrName>
                                        </p:attrNameLst>
                                      </p:cBhvr>
                                      <p:to>
                                        <p:strVal val="hidden"/>
                                      </p:to>
                                    </p:set>
                                  </p:childTnLst>
                                </p:cTn>
                              </p:par>
                            </p:childTnLst>
                          </p:cTn>
                        </p:par>
                        <p:par>
                          <p:cTn id="70" fill="hold">
                            <p:stCondLst>
                              <p:cond delay="3000"/>
                            </p:stCondLst>
                            <p:childTnLst>
                              <p:par>
                                <p:cTn id="71" presetID="2" presetClass="exit" presetSubtype="2" fill="hold" nodeType="afterEffect">
                                  <p:stCondLst>
                                    <p:cond delay="0"/>
                                  </p:stCondLst>
                                  <p:childTnLst>
                                    <p:anim calcmode="lin" valueType="num">
                                      <p:cBhvr additive="base">
                                        <p:cTn id="72" dur="500"/>
                                        <p:tgtEl>
                                          <p:spTgt spid="20"/>
                                        </p:tgtEl>
                                        <p:attrNameLst>
                                          <p:attrName>ppt_x</p:attrName>
                                        </p:attrNameLst>
                                      </p:cBhvr>
                                      <p:tavLst>
                                        <p:tav tm="0">
                                          <p:val>
                                            <p:strVal val="ppt_x"/>
                                          </p:val>
                                        </p:tav>
                                        <p:tav tm="100000">
                                          <p:val>
                                            <p:strVal val="1+ppt_w/2"/>
                                          </p:val>
                                        </p:tav>
                                      </p:tavLst>
                                    </p:anim>
                                    <p:anim calcmode="lin" valueType="num">
                                      <p:cBhvr additive="base">
                                        <p:cTn id="73" dur="500"/>
                                        <p:tgtEl>
                                          <p:spTgt spid="20"/>
                                        </p:tgtEl>
                                        <p:attrNameLst>
                                          <p:attrName>ppt_y</p:attrName>
                                        </p:attrNameLst>
                                      </p:cBhvr>
                                      <p:tavLst>
                                        <p:tav tm="0">
                                          <p:val>
                                            <p:strVal val="ppt_y"/>
                                          </p:val>
                                        </p:tav>
                                        <p:tav tm="100000">
                                          <p:val>
                                            <p:strVal val="ppt_y"/>
                                          </p:val>
                                        </p:tav>
                                      </p:tavLst>
                                    </p:anim>
                                    <p:set>
                                      <p:cBhvr>
                                        <p:cTn id="74"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Date Placeholder 3"/>
          <p:cNvSpPr txBox="1">
            <a:spLocks noGrp="1"/>
          </p:cNvSpPr>
          <p:nvPr/>
        </p:nvSpPr>
        <p:spPr bwMode="auto">
          <a:xfrm>
            <a:off x="6096000" y="6248400"/>
            <a:ext cx="26670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3200" b="1">
                <a:solidFill>
                  <a:schemeClr val="bg1"/>
                </a:solidFill>
                <a:latin typeface="Verdana" panose="020B0604030504040204" pitchFamily="34" charset="0"/>
                <a:ea typeface="ＭＳ Ｐゴシック" panose="020B0600070205080204" pitchFamily="34" charset="-128"/>
              </a:defRPr>
            </a:lvl1pPr>
            <a:lvl2pPr marL="742950" indent="-285750" eaLnBrk="0" hangingPunct="0">
              <a:defRPr sz="3200" b="1">
                <a:solidFill>
                  <a:schemeClr val="bg1"/>
                </a:solidFill>
                <a:latin typeface="Verdana" panose="020B0604030504040204" pitchFamily="34" charset="0"/>
                <a:ea typeface="ＭＳ Ｐゴシック" panose="020B0600070205080204" pitchFamily="34" charset="-128"/>
              </a:defRPr>
            </a:lvl2pPr>
            <a:lvl3pPr marL="1143000" indent="-228600" eaLnBrk="0" hangingPunct="0">
              <a:defRPr sz="3200" b="1">
                <a:solidFill>
                  <a:schemeClr val="bg1"/>
                </a:solidFill>
                <a:latin typeface="Verdana" panose="020B0604030504040204" pitchFamily="34" charset="0"/>
                <a:ea typeface="ＭＳ Ｐゴシック" panose="020B0600070205080204" pitchFamily="34" charset="-128"/>
              </a:defRPr>
            </a:lvl3pPr>
            <a:lvl4pPr marL="1600200" indent="-228600" eaLnBrk="0" hangingPunct="0">
              <a:defRPr sz="3200" b="1">
                <a:solidFill>
                  <a:schemeClr val="bg1"/>
                </a:solidFill>
                <a:latin typeface="Verdana" panose="020B0604030504040204" pitchFamily="34" charset="0"/>
                <a:ea typeface="ＭＳ Ｐゴシック" panose="020B0600070205080204" pitchFamily="34" charset="-128"/>
              </a:defRPr>
            </a:lvl4pPr>
            <a:lvl5pPr marL="2057400" indent="-228600" eaLnBrk="0" hangingPunct="0">
              <a:defRPr sz="3200" b="1">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9pPr>
          </a:lstStyle>
          <a:p>
            <a:pPr eaLnBrk="1" hangingPunct="1"/>
            <a:fld id="{DF12E8EF-E5D2-4A3C-ADAC-080CA63C07DD}" type="datetime1">
              <a:rPr lang="en-GB" altLang="en-US" sz="1400" b="0">
                <a:solidFill>
                  <a:schemeClr val="tx2"/>
                </a:solidFill>
                <a:latin typeface="Arial" panose="020B0604020202020204" pitchFamily="34" charset="0"/>
              </a:rPr>
              <a:pPr eaLnBrk="1" hangingPunct="1"/>
              <a:t>27/02/2017</a:t>
            </a:fld>
            <a:endParaRPr lang="en-GB" altLang="en-US" sz="1400" b="0">
              <a:solidFill>
                <a:schemeClr val="tx2"/>
              </a:solidFill>
              <a:latin typeface="Arial" panose="020B0604020202020204" pitchFamily="34" charset="0"/>
            </a:endParaRPr>
          </a:p>
        </p:txBody>
      </p:sp>
      <p:sp>
        <p:nvSpPr>
          <p:cNvPr id="5122" name="Slide Number Placeholder 5"/>
          <p:cNvSpPr txBox="1">
            <a:spLocks noGrp="1"/>
          </p:cNvSpPr>
          <p:nvPr/>
        </p:nvSpPr>
        <p:spPr bwMode="auto">
          <a:xfrm>
            <a:off x="0" y="1271588"/>
            <a:ext cx="5334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3200" b="1">
                <a:solidFill>
                  <a:schemeClr val="bg1"/>
                </a:solidFill>
                <a:latin typeface="Verdana" panose="020B0604030504040204" pitchFamily="34" charset="0"/>
                <a:ea typeface="ＭＳ Ｐゴシック" panose="020B0600070205080204" pitchFamily="34" charset="-128"/>
              </a:defRPr>
            </a:lvl1pPr>
            <a:lvl2pPr marL="742950" indent="-285750" eaLnBrk="0" hangingPunct="0">
              <a:defRPr sz="3200" b="1">
                <a:solidFill>
                  <a:schemeClr val="bg1"/>
                </a:solidFill>
                <a:latin typeface="Verdana" panose="020B0604030504040204" pitchFamily="34" charset="0"/>
                <a:ea typeface="ＭＳ Ｐゴシック" panose="020B0600070205080204" pitchFamily="34" charset="-128"/>
              </a:defRPr>
            </a:lvl2pPr>
            <a:lvl3pPr marL="1143000" indent="-228600" eaLnBrk="0" hangingPunct="0">
              <a:defRPr sz="3200" b="1">
                <a:solidFill>
                  <a:schemeClr val="bg1"/>
                </a:solidFill>
                <a:latin typeface="Verdana" panose="020B0604030504040204" pitchFamily="34" charset="0"/>
                <a:ea typeface="ＭＳ Ｐゴシック" panose="020B0600070205080204" pitchFamily="34" charset="-128"/>
              </a:defRPr>
            </a:lvl3pPr>
            <a:lvl4pPr marL="1600200" indent="-228600" eaLnBrk="0" hangingPunct="0">
              <a:defRPr sz="3200" b="1">
                <a:solidFill>
                  <a:schemeClr val="bg1"/>
                </a:solidFill>
                <a:latin typeface="Verdana" panose="020B0604030504040204" pitchFamily="34" charset="0"/>
                <a:ea typeface="ＭＳ Ｐゴシック" panose="020B0600070205080204" pitchFamily="34" charset="-128"/>
              </a:defRPr>
            </a:lvl4pPr>
            <a:lvl5pPr marL="2057400" indent="-228600" eaLnBrk="0" hangingPunct="0">
              <a:defRPr sz="3200" b="1">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9pPr>
          </a:lstStyle>
          <a:p>
            <a:pPr algn="ctr" eaLnBrk="1" hangingPunct="1">
              <a:lnSpc>
                <a:spcPct val="80000"/>
              </a:lnSpc>
            </a:pPr>
            <a:fld id="{F5786E6F-65F0-4BAA-8229-5E8C700098C6}" type="slidenum">
              <a:rPr lang="en-GB" altLang="en-US" sz="1200">
                <a:solidFill>
                  <a:srgbClr val="FFFFFF"/>
                </a:solidFill>
                <a:latin typeface="Arial" panose="020B0604020202020204" pitchFamily="34" charset="0"/>
              </a:rPr>
              <a:pPr algn="ctr" eaLnBrk="1" hangingPunct="1">
                <a:lnSpc>
                  <a:spcPct val="80000"/>
                </a:lnSpc>
              </a:pPr>
              <a:t>11</a:t>
            </a:fld>
            <a:endParaRPr lang="en-GB" altLang="en-US" sz="1200">
              <a:solidFill>
                <a:srgbClr val="FFFFFF"/>
              </a:solidFill>
              <a:latin typeface="Arial" panose="020B0604020202020204" pitchFamily="34" charset="0"/>
            </a:endParaRPr>
          </a:p>
        </p:txBody>
      </p:sp>
      <p:pic>
        <p:nvPicPr>
          <p:cNvPr id="5123"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4" name="Text Box 2"/>
          <p:cNvSpPr txBox="1">
            <a:spLocks noChangeArrowheads="1"/>
          </p:cNvSpPr>
          <p:nvPr/>
        </p:nvSpPr>
        <p:spPr bwMode="auto">
          <a:xfrm>
            <a:off x="4427984" y="4695226"/>
            <a:ext cx="4369753"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eaLnBrk="0" hangingPunct="0">
              <a:defRPr sz="3200" b="1">
                <a:solidFill>
                  <a:schemeClr val="bg1"/>
                </a:solidFill>
                <a:latin typeface="Verdana" panose="020B0604030504040204" pitchFamily="34" charset="0"/>
                <a:ea typeface="ＭＳ Ｐゴシック" panose="020B0600070205080204" pitchFamily="34" charset="-128"/>
              </a:defRPr>
            </a:lvl1pPr>
            <a:lvl2pPr marL="742950" indent="-285750" eaLnBrk="0" hangingPunct="0">
              <a:defRPr sz="3200" b="1">
                <a:solidFill>
                  <a:schemeClr val="bg1"/>
                </a:solidFill>
                <a:latin typeface="Verdana" panose="020B0604030504040204" pitchFamily="34" charset="0"/>
                <a:ea typeface="ＭＳ Ｐゴシック" panose="020B0600070205080204" pitchFamily="34" charset="-128"/>
              </a:defRPr>
            </a:lvl2pPr>
            <a:lvl3pPr marL="1143000" indent="-228600" eaLnBrk="0" hangingPunct="0">
              <a:defRPr sz="3200" b="1">
                <a:solidFill>
                  <a:schemeClr val="bg1"/>
                </a:solidFill>
                <a:latin typeface="Verdana" panose="020B0604030504040204" pitchFamily="34" charset="0"/>
                <a:ea typeface="ＭＳ Ｐゴシック" panose="020B0600070205080204" pitchFamily="34" charset="-128"/>
              </a:defRPr>
            </a:lvl3pPr>
            <a:lvl4pPr marL="1600200" indent="-228600" eaLnBrk="0" hangingPunct="0">
              <a:defRPr sz="3200" b="1">
                <a:solidFill>
                  <a:schemeClr val="bg1"/>
                </a:solidFill>
                <a:latin typeface="Verdana" panose="020B0604030504040204" pitchFamily="34" charset="0"/>
                <a:ea typeface="ＭＳ Ｐゴシック" panose="020B0600070205080204" pitchFamily="34" charset="-128"/>
              </a:defRPr>
            </a:lvl4pPr>
            <a:lvl5pPr marL="2057400" indent="-228600" eaLnBrk="0" hangingPunct="0">
              <a:defRPr sz="3200" b="1">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9pPr>
          </a:lstStyle>
          <a:p>
            <a:pPr algn="ctr"/>
            <a:r>
              <a:rPr lang="en-GB" altLang="en-US" sz="2400" b="0" dirty="0" smtClean="0">
                <a:solidFill>
                  <a:srgbClr val="0000FF"/>
                </a:solidFill>
                <a:latin typeface="Arial" panose="020B0604020202020204" pitchFamily="34" charset="0"/>
              </a:rPr>
              <a:t>The Adverse Childhood Experience Project &amp; South Wales Police</a:t>
            </a:r>
            <a:endParaRPr lang="en-GB" altLang="en-US" sz="2400" b="0" dirty="0">
              <a:solidFill>
                <a:srgbClr val="0000FF"/>
              </a:solidFill>
              <a:latin typeface="Arial" panose="020B0604020202020204" pitchFamily="34" charset="0"/>
            </a:endParaRPr>
          </a:p>
        </p:txBody>
      </p:sp>
      <p:sp>
        <p:nvSpPr>
          <p:cNvPr id="5125" name="Text Box 2"/>
          <p:cNvSpPr txBox="1">
            <a:spLocks noChangeArrowheads="1"/>
          </p:cNvSpPr>
          <p:nvPr/>
        </p:nvSpPr>
        <p:spPr bwMode="auto">
          <a:xfrm>
            <a:off x="107504" y="4725144"/>
            <a:ext cx="2520280" cy="387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3200" b="1">
                <a:solidFill>
                  <a:schemeClr val="bg1"/>
                </a:solidFill>
                <a:latin typeface="Verdana" panose="020B0604030504040204" pitchFamily="34" charset="0"/>
                <a:ea typeface="ＭＳ Ｐゴシック" panose="020B0600070205080204" pitchFamily="34" charset="-128"/>
              </a:defRPr>
            </a:lvl1pPr>
            <a:lvl2pPr marL="742950" indent="-285750" eaLnBrk="0" hangingPunct="0">
              <a:defRPr sz="3200" b="1">
                <a:solidFill>
                  <a:schemeClr val="bg1"/>
                </a:solidFill>
                <a:latin typeface="Verdana" panose="020B0604030504040204" pitchFamily="34" charset="0"/>
                <a:ea typeface="ＭＳ Ｐゴシック" panose="020B0600070205080204" pitchFamily="34" charset="-128"/>
              </a:defRPr>
            </a:lvl2pPr>
            <a:lvl3pPr marL="1143000" indent="-228600" eaLnBrk="0" hangingPunct="0">
              <a:defRPr sz="3200" b="1">
                <a:solidFill>
                  <a:schemeClr val="bg1"/>
                </a:solidFill>
                <a:latin typeface="Verdana" panose="020B0604030504040204" pitchFamily="34" charset="0"/>
                <a:ea typeface="ＭＳ Ｐゴシック" panose="020B0600070205080204" pitchFamily="34" charset="-128"/>
              </a:defRPr>
            </a:lvl3pPr>
            <a:lvl4pPr marL="1600200" indent="-228600" eaLnBrk="0" hangingPunct="0">
              <a:defRPr sz="3200" b="1">
                <a:solidFill>
                  <a:schemeClr val="bg1"/>
                </a:solidFill>
                <a:latin typeface="Verdana" panose="020B0604030504040204" pitchFamily="34" charset="0"/>
                <a:ea typeface="ＭＳ Ｐゴシック" panose="020B0600070205080204" pitchFamily="34" charset="-128"/>
              </a:defRPr>
            </a:lvl4pPr>
            <a:lvl5pPr marL="2057400" indent="-228600" eaLnBrk="0" hangingPunct="0">
              <a:defRPr sz="3200" b="1">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3200" b="1">
                <a:solidFill>
                  <a:schemeClr val="bg1"/>
                </a:solidFill>
                <a:latin typeface="Verdana" panose="020B0604030504040204" pitchFamily="34" charset="0"/>
                <a:ea typeface="ＭＳ Ｐゴシック" panose="020B0600070205080204" pitchFamily="34" charset="-128"/>
              </a:defRPr>
            </a:lvl9pPr>
          </a:lstStyle>
          <a:p>
            <a:pPr algn="ctr">
              <a:lnSpc>
                <a:spcPct val="80000"/>
              </a:lnSpc>
              <a:spcBef>
                <a:spcPct val="50000"/>
              </a:spcBef>
            </a:pPr>
            <a:r>
              <a:rPr lang="en-GB" altLang="en-US" sz="2400" b="0" dirty="0" smtClean="0">
                <a:solidFill>
                  <a:srgbClr val="0000FF"/>
                </a:solidFill>
                <a:latin typeface="Arial" panose="020B0604020202020204" pitchFamily="34" charset="0"/>
              </a:rPr>
              <a:t>3</a:t>
            </a:r>
            <a:r>
              <a:rPr lang="en-GB" altLang="en-US" sz="2400" b="0" baseline="30000" dirty="0" smtClean="0">
                <a:solidFill>
                  <a:srgbClr val="0000FF"/>
                </a:solidFill>
                <a:latin typeface="Arial" panose="020B0604020202020204" pitchFamily="34" charset="0"/>
              </a:rPr>
              <a:t>rd</a:t>
            </a:r>
            <a:r>
              <a:rPr lang="en-GB" altLang="en-US" sz="2400" b="0" dirty="0" smtClean="0">
                <a:solidFill>
                  <a:srgbClr val="0000FF"/>
                </a:solidFill>
                <a:latin typeface="Arial" panose="020B0604020202020204" pitchFamily="34" charset="0"/>
              </a:rPr>
              <a:t> March 2017</a:t>
            </a:r>
            <a:endParaRPr lang="en-GB" altLang="en-US" sz="2400" b="0" dirty="0">
              <a:solidFill>
                <a:srgbClr val="0000FF"/>
              </a:solidFill>
              <a:latin typeface="Arial" panose="020B0604020202020204" pitchFamily="34" charset="0"/>
            </a:endParaRPr>
          </a:p>
        </p:txBody>
      </p:sp>
    </p:spTree>
    <p:extLst>
      <p:ext uri="{BB962C8B-B14F-4D97-AF65-F5344CB8AC3E}">
        <p14:creationId xmlns="" xmlns:p14="http://schemas.microsoft.com/office/powerpoint/2010/main" val="2817707603"/>
      </p:ext>
    </p:extLst>
  </p:cSld>
  <p:clrMapOvr>
    <a:masterClrMapping/>
  </p:clrMapOvr>
  <p:transition advTm="334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96752"/>
            <a:ext cx="8856984" cy="4525963"/>
          </a:xfrm>
        </p:spPr>
        <p:txBody>
          <a:bodyPr/>
          <a:lstStyle/>
          <a:p>
            <a:pPr lvl="1">
              <a:buFont typeface="Arial" panose="020B0604020202020204" pitchFamily="34" charset="0"/>
              <a:buChar char="•"/>
            </a:pPr>
            <a:r>
              <a:rPr lang="en-GB" sz="3200" dirty="0" smtClean="0"/>
              <a:t>Protecting the vulnerable is now SWP’s top priority</a:t>
            </a:r>
          </a:p>
          <a:p>
            <a:pPr lvl="1">
              <a:buFont typeface="Arial" panose="020B0604020202020204" pitchFamily="34" charset="0"/>
              <a:buChar char="•"/>
            </a:pPr>
            <a:r>
              <a:rPr lang="en-GB" sz="3200" dirty="0" smtClean="0"/>
              <a:t>The role of the Police and Crime Commissioner in the ACE project</a:t>
            </a:r>
          </a:p>
          <a:p>
            <a:pPr lvl="1">
              <a:buFont typeface="Arial" panose="020B0604020202020204" pitchFamily="34" charset="0"/>
              <a:buChar char="•"/>
            </a:pPr>
            <a:r>
              <a:rPr lang="en-GB" sz="3200" dirty="0" smtClean="0"/>
              <a:t>The key challenges for SWP are: </a:t>
            </a:r>
          </a:p>
          <a:p>
            <a:pPr marL="901700" lvl="1" indent="-444500">
              <a:buNone/>
            </a:pPr>
            <a:r>
              <a:rPr lang="en-GB" sz="2400" dirty="0" smtClean="0"/>
              <a:t>	</a:t>
            </a:r>
            <a:r>
              <a:rPr lang="en-GB" dirty="0" smtClean="0"/>
              <a:t>Altering current operational procedures without clarity from the outset about what that looks like</a:t>
            </a:r>
          </a:p>
          <a:p>
            <a:pPr marL="457200" lvl="1" indent="0">
              <a:buNone/>
            </a:pPr>
            <a:r>
              <a:rPr lang="en-GB" sz="2400" dirty="0" smtClean="0"/>
              <a:t>	</a:t>
            </a:r>
          </a:p>
        </p:txBody>
      </p:sp>
      <p:sp>
        <p:nvSpPr>
          <p:cNvPr id="5" name="Rectangle 4"/>
          <p:cNvSpPr/>
          <p:nvPr/>
        </p:nvSpPr>
        <p:spPr>
          <a:xfrm>
            <a:off x="0" y="0"/>
            <a:ext cx="9144000" cy="864096"/>
          </a:xfrm>
          <a:prstGeom prst="rect">
            <a:avLst/>
          </a:prstGeom>
          <a:solidFill>
            <a:srgbClr val="0234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23528" y="44624"/>
            <a:ext cx="8496944" cy="707886"/>
          </a:xfrm>
          <a:prstGeom prst="rect">
            <a:avLst/>
          </a:prstGeom>
          <a:solidFill>
            <a:srgbClr val="023467"/>
          </a:solidFill>
        </p:spPr>
        <p:txBody>
          <a:bodyPr wrap="square" rtlCol="0">
            <a:spAutoFit/>
          </a:bodyPr>
          <a:lstStyle/>
          <a:p>
            <a:pPr algn="ctr"/>
            <a:r>
              <a:rPr lang="en-GB" sz="4000" b="1" dirty="0" smtClean="0">
                <a:solidFill>
                  <a:schemeClr val="bg1"/>
                </a:solidFill>
                <a:latin typeface="Arial" pitchFamily="34" charset="0"/>
                <a:cs typeface="Arial" pitchFamily="34" charset="0"/>
              </a:rPr>
              <a:t>Key Issues</a:t>
            </a:r>
            <a:endParaRPr lang="en-GB" sz="4000" b="1"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141484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0" name="Picture 162"/>
          <p:cNvPicPr>
            <a:picLocks noChangeAspect="1" noChangeArrowheads="1"/>
          </p:cNvPicPr>
          <p:nvPr/>
        </p:nvPicPr>
        <p:blipFill>
          <a:blip r:embed="rId2" cstate="print"/>
          <a:srcRect/>
          <a:stretch>
            <a:fillRect/>
          </a:stretch>
        </p:blipFill>
        <p:spPr bwMode="auto">
          <a:xfrm>
            <a:off x="467544" y="487115"/>
            <a:ext cx="8359801" cy="6370885"/>
          </a:xfrm>
          <a:prstGeom prst="rect">
            <a:avLst/>
          </a:prstGeom>
          <a:noFill/>
          <a:ln w="9525">
            <a:noFill/>
            <a:miter lim="800000"/>
            <a:headEnd/>
            <a:tailEnd/>
          </a:ln>
        </p:spPr>
      </p:pic>
      <p:pic>
        <p:nvPicPr>
          <p:cNvPr id="4" name="irc_mi" descr="Image result for police officer clipart"/>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03848" y="3573016"/>
            <a:ext cx="419100" cy="465266"/>
          </a:xfrm>
          <a:prstGeom prst="rect">
            <a:avLst/>
          </a:prstGeom>
          <a:noFill/>
          <a:ln>
            <a:noFill/>
          </a:ln>
        </p:spPr>
      </p:pic>
      <p:sp>
        <p:nvSpPr>
          <p:cNvPr id="5" name="Rectangle 4"/>
          <p:cNvSpPr/>
          <p:nvPr/>
        </p:nvSpPr>
        <p:spPr>
          <a:xfrm>
            <a:off x="0" y="0"/>
            <a:ext cx="9144000" cy="404664"/>
          </a:xfrm>
          <a:prstGeom prst="rect">
            <a:avLst/>
          </a:prstGeom>
          <a:solidFill>
            <a:srgbClr val="0234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TextBox 166"/>
          <p:cNvSpPr txBox="1"/>
          <p:nvPr/>
        </p:nvSpPr>
        <p:spPr>
          <a:xfrm>
            <a:off x="2823660" y="0"/>
            <a:ext cx="3260508" cy="461665"/>
          </a:xfrm>
          <a:prstGeom prst="rect">
            <a:avLst/>
          </a:prstGeom>
          <a:noFill/>
        </p:spPr>
        <p:txBody>
          <a:bodyPr wrap="none" rtlCol="0">
            <a:spAutoFit/>
          </a:bodyPr>
          <a:lstStyle/>
          <a:p>
            <a:r>
              <a:rPr lang="en-GB" sz="2400" b="1" dirty="0" smtClean="0">
                <a:solidFill>
                  <a:schemeClr val="bg1"/>
                </a:solidFill>
              </a:rPr>
              <a:t>Police Policies Overview</a:t>
            </a:r>
            <a:endParaRPr lang="en-GB" sz="2400" b="1" dirty="0">
              <a:solidFill>
                <a:schemeClr val="bg1"/>
              </a:solidFill>
            </a:endParaRPr>
          </a:p>
        </p:txBody>
      </p:sp>
    </p:spTree>
    <p:extLst>
      <p:ext uri="{BB962C8B-B14F-4D97-AF65-F5344CB8AC3E}">
        <p14:creationId xmlns="" xmlns:p14="http://schemas.microsoft.com/office/powerpoint/2010/main" val="4264789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96752"/>
            <a:ext cx="8856984" cy="4525963"/>
          </a:xfrm>
        </p:spPr>
        <p:txBody>
          <a:bodyPr>
            <a:normAutofit/>
          </a:bodyPr>
          <a:lstStyle/>
          <a:p>
            <a:pPr lvl="1">
              <a:buFont typeface="Arial" panose="020B0604020202020204" pitchFamily="34" charset="0"/>
              <a:buChar char="•"/>
            </a:pPr>
            <a:r>
              <a:rPr lang="en-GB" sz="3200" dirty="0" smtClean="0"/>
              <a:t>Protecting the vulnerable is now SWP’s top priority</a:t>
            </a:r>
          </a:p>
          <a:p>
            <a:pPr lvl="1">
              <a:buFont typeface="Arial" panose="020B0604020202020204" pitchFamily="34" charset="0"/>
              <a:buChar char="•"/>
            </a:pPr>
            <a:r>
              <a:rPr lang="en-GB" sz="3200" dirty="0" smtClean="0"/>
              <a:t>The role of the Police and Crime Commissioner in the ACE project</a:t>
            </a:r>
          </a:p>
          <a:p>
            <a:pPr lvl="1">
              <a:buFont typeface="Arial" panose="020B0604020202020204" pitchFamily="34" charset="0"/>
              <a:buChar char="•"/>
            </a:pPr>
            <a:r>
              <a:rPr lang="en-GB" sz="3200" dirty="0" smtClean="0"/>
              <a:t>The key challenges for SWP are: </a:t>
            </a:r>
          </a:p>
          <a:p>
            <a:pPr marL="901700" lvl="1" indent="-444500">
              <a:buNone/>
            </a:pPr>
            <a:r>
              <a:rPr lang="en-GB" sz="2400" dirty="0" smtClean="0"/>
              <a:t>	</a:t>
            </a:r>
            <a:r>
              <a:rPr lang="en-GB" dirty="0" smtClean="0"/>
              <a:t>Altering current operational procedures without clarity from the outset about what that looks like</a:t>
            </a:r>
          </a:p>
          <a:p>
            <a:pPr marL="457200" lvl="1" indent="0">
              <a:buNone/>
            </a:pPr>
            <a:r>
              <a:rPr lang="en-GB" sz="2400" dirty="0"/>
              <a:t>	</a:t>
            </a:r>
            <a:r>
              <a:rPr lang="en-GB" dirty="0"/>
              <a:t>The changing role of police </a:t>
            </a:r>
            <a:r>
              <a:rPr lang="en-GB" dirty="0" smtClean="0"/>
              <a:t>officers</a:t>
            </a:r>
          </a:p>
          <a:p>
            <a:pPr marL="457200" lvl="1" indent="0">
              <a:buNone/>
            </a:pPr>
            <a:endParaRPr lang="en-GB" sz="2400" dirty="0"/>
          </a:p>
          <a:p>
            <a:pPr marL="457200" lvl="1" indent="0">
              <a:buNone/>
            </a:pPr>
            <a:endParaRPr lang="en-GB" sz="2400" dirty="0" smtClean="0"/>
          </a:p>
        </p:txBody>
      </p:sp>
      <p:sp>
        <p:nvSpPr>
          <p:cNvPr id="8" name="Rectangle 7"/>
          <p:cNvSpPr/>
          <p:nvPr/>
        </p:nvSpPr>
        <p:spPr>
          <a:xfrm>
            <a:off x="0" y="0"/>
            <a:ext cx="9144000" cy="864096"/>
          </a:xfrm>
          <a:prstGeom prst="rect">
            <a:avLst/>
          </a:prstGeom>
          <a:solidFill>
            <a:srgbClr val="0234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23528" y="44624"/>
            <a:ext cx="8496944" cy="707886"/>
          </a:xfrm>
          <a:prstGeom prst="rect">
            <a:avLst/>
          </a:prstGeom>
          <a:solidFill>
            <a:srgbClr val="023467"/>
          </a:solidFill>
        </p:spPr>
        <p:txBody>
          <a:bodyPr wrap="square" rtlCol="0">
            <a:spAutoFit/>
          </a:bodyPr>
          <a:lstStyle/>
          <a:p>
            <a:pPr algn="ctr"/>
            <a:r>
              <a:rPr lang="en-GB" sz="4000" b="1" dirty="0" smtClean="0">
                <a:solidFill>
                  <a:schemeClr val="bg1"/>
                </a:solidFill>
                <a:latin typeface="Arial" pitchFamily="34" charset="0"/>
                <a:cs typeface="Arial" pitchFamily="34" charset="0"/>
              </a:rPr>
              <a:t>Key Issues</a:t>
            </a:r>
            <a:endParaRPr lang="en-GB" sz="4000" b="1"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201690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a:stretch>
            <a:fillRect/>
          </a:stretch>
        </p:blipFill>
        <p:spPr bwMode="auto">
          <a:xfrm>
            <a:off x="5004048" y="1556792"/>
            <a:ext cx="4772025" cy="5943600"/>
          </a:xfrm>
          <a:prstGeom prst="rect">
            <a:avLst/>
          </a:prstGeom>
          <a:noFill/>
          <a:ln w="9525">
            <a:noFill/>
            <a:miter lim="800000"/>
            <a:headEnd/>
            <a:tailEnd/>
          </a:ln>
        </p:spPr>
      </p:pic>
      <p:sp>
        <p:nvSpPr>
          <p:cNvPr id="2" name="Title 1"/>
          <p:cNvSpPr>
            <a:spLocks noGrp="1"/>
          </p:cNvSpPr>
          <p:nvPr>
            <p:ph type="title"/>
          </p:nvPr>
        </p:nvSpPr>
        <p:spPr>
          <a:xfrm>
            <a:off x="323528" y="908720"/>
            <a:ext cx="8229600" cy="1143000"/>
          </a:xfrm>
        </p:spPr>
        <p:txBody>
          <a:bodyPr>
            <a:normAutofit fontScale="90000"/>
          </a:bodyPr>
          <a:lstStyle/>
          <a:p>
            <a:r>
              <a:rPr lang="en-GB" dirty="0" smtClean="0"/>
              <a:t>Next steps for Early Intervention and Prevention Programme</a:t>
            </a:r>
            <a:endParaRPr lang="en-GB" dirty="0"/>
          </a:p>
        </p:txBody>
      </p:sp>
      <p:sp>
        <p:nvSpPr>
          <p:cNvPr id="5" name="Rectangle 4"/>
          <p:cNvSpPr/>
          <p:nvPr/>
        </p:nvSpPr>
        <p:spPr>
          <a:xfrm>
            <a:off x="0" y="0"/>
            <a:ext cx="9144000" cy="864096"/>
          </a:xfrm>
          <a:prstGeom prst="rect">
            <a:avLst/>
          </a:prstGeom>
          <a:solidFill>
            <a:srgbClr val="0234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339752" y="116632"/>
            <a:ext cx="3692036" cy="707886"/>
          </a:xfrm>
          <a:prstGeom prst="rect">
            <a:avLst/>
          </a:prstGeom>
          <a:noFill/>
        </p:spPr>
        <p:txBody>
          <a:bodyPr wrap="none" rtlCol="0">
            <a:spAutoFit/>
          </a:bodyPr>
          <a:lstStyle/>
          <a:p>
            <a:r>
              <a:rPr lang="en-GB" sz="4000" b="1" dirty="0" smtClean="0">
                <a:solidFill>
                  <a:schemeClr val="bg1"/>
                </a:solidFill>
                <a:latin typeface="Arial" pitchFamily="34" charset="0"/>
                <a:cs typeface="Arial" pitchFamily="34" charset="0"/>
              </a:rPr>
              <a:t>Next Steps......</a:t>
            </a:r>
            <a:endParaRPr lang="en-GB" sz="4000" b="1" dirty="0">
              <a:solidFill>
                <a:schemeClr val="bg1"/>
              </a:solidFill>
              <a:latin typeface="Arial" pitchFamily="34" charset="0"/>
              <a:cs typeface="Arial" pitchFamily="34" charset="0"/>
            </a:endParaRPr>
          </a:p>
        </p:txBody>
      </p:sp>
      <p:sp>
        <p:nvSpPr>
          <p:cNvPr id="10" name="TextBox 9"/>
          <p:cNvSpPr txBox="1"/>
          <p:nvPr/>
        </p:nvSpPr>
        <p:spPr>
          <a:xfrm>
            <a:off x="179513" y="2204864"/>
            <a:ext cx="5400600" cy="3785652"/>
          </a:xfrm>
          <a:prstGeom prst="rect">
            <a:avLst/>
          </a:prstGeom>
          <a:noFill/>
        </p:spPr>
        <p:txBody>
          <a:bodyPr wrap="square" rtlCol="0">
            <a:spAutoFit/>
          </a:bodyPr>
          <a:lstStyle/>
          <a:p>
            <a:pPr>
              <a:buFont typeface="Arial" pitchFamily="34" charset="0"/>
              <a:buChar char="•"/>
            </a:pPr>
            <a:r>
              <a:rPr lang="en-GB" sz="2400" dirty="0" smtClean="0"/>
              <a:t>Carry out training with South Wales Police from recommendations in Investigative report.</a:t>
            </a:r>
          </a:p>
          <a:p>
            <a:pPr>
              <a:buFont typeface="Arial" pitchFamily="34" charset="0"/>
              <a:buChar char="•"/>
            </a:pPr>
            <a:r>
              <a:rPr lang="en-GB" sz="2400" dirty="0" smtClean="0"/>
              <a:t>Trial and Test recommendations in investigative </a:t>
            </a:r>
            <a:r>
              <a:rPr lang="en-GB" sz="2400" dirty="0" err="1" smtClean="0"/>
              <a:t>repport</a:t>
            </a:r>
            <a:r>
              <a:rPr lang="en-GB" sz="2400" dirty="0" smtClean="0"/>
              <a:t>.</a:t>
            </a:r>
          </a:p>
          <a:p>
            <a:pPr>
              <a:buFont typeface="Arial" pitchFamily="34" charset="0"/>
              <a:buChar char="•"/>
            </a:pPr>
            <a:r>
              <a:rPr lang="en-GB" sz="2400" dirty="0" smtClean="0"/>
              <a:t>Work with Bridgend County Council to develop:</a:t>
            </a:r>
          </a:p>
          <a:p>
            <a:pPr lvl="1">
              <a:buFont typeface="Arial" pitchFamily="34" charset="0"/>
              <a:buChar char="•"/>
            </a:pPr>
            <a:r>
              <a:rPr lang="en-GB" sz="2400" dirty="0" smtClean="0"/>
              <a:t> An ACE Informed whole school pilot.</a:t>
            </a:r>
          </a:p>
          <a:p>
            <a:pPr lvl="1">
              <a:buFont typeface="Arial" pitchFamily="34" charset="0"/>
              <a:buChar char="•"/>
            </a:pPr>
            <a:r>
              <a:rPr lang="en-GB" sz="2400" dirty="0" smtClean="0"/>
              <a:t>ACE Informed Housing</a:t>
            </a:r>
          </a:p>
          <a:p>
            <a:pPr>
              <a:buFont typeface="Arial" pitchFamily="34" charset="0"/>
              <a:buChar char="•"/>
            </a:pPr>
            <a:endParaRPr lang="en-GB" sz="2400" dirty="0"/>
          </a:p>
        </p:txBody>
      </p:sp>
      <p:sp>
        <p:nvSpPr>
          <p:cNvPr id="11" name="Title 1"/>
          <p:cNvSpPr txBox="1">
            <a:spLocks/>
          </p:cNvSpPr>
          <p:nvPr/>
        </p:nvSpPr>
        <p:spPr>
          <a:xfrm>
            <a:off x="0" y="5715000"/>
            <a:ext cx="601216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And most importantly – </a:t>
            </a:r>
            <a:r>
              <a:rPr kumimoji="0" lang="en-GB" sz="4400" b="1" i="0" u="none" strike="noStrike" kern="1200" cap="none" spc="0" normalizeH="0" baseline="0" noProof="0" dirty="0" smtClean="0">
                <a:ln>
                  <a:noFill/>
                </a:ln>
                <a:solidFill>
                  <a:schemeClr val="tx1"/>
                </a:solidFill>
                <a:effectLst/>
                <a:uLnTx/>
                <a:uFillTx/>
                <a:latin typeface="+mj-lt"/>
                <a:ea typeface="+mj-ea"/>
                <a:cs typeface="+mj-cs"/>
              </a:rPr>
              <a:t>MAKE A DIFFERENCE</a:t>
            </a:r>
            <a:endParaRPr kumimoji="0" lang="en-GB"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5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68760"/>
          </a:xfrm>
          <a:prstGeom prst="rect">
            <a:avLst/>
          </a:prstGeom>
          <a:solidFill>
            <a:srgbClr val="0234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0"/>
            <a:ext cx="8769152" cy="1143000"/>
          </a:xfrm>
        </p:spPr>
        <p:txBody>
          <a:bodyPr>
            <a:noAutofit/>
          </a:bodyPr>
          <a:lstStyle/>
          <a:p>
            <a:r>
              <a:rPr lang="en-GB" sz="3600" dirty="0" smtClean="0">
                <a:solidFill>
                  <a:schemeClr val="bg1"/>
                </a:solidFill>
              </a:rPr>
              <a:t>‘Two Nations divided by a common language’</a:t>
            </a:r>
            <a:r>
              <a:rPr lang="en-GB" sz="3600" dirty="0">
                <a:solidFill>
                  <a:schemeClr val="bg1"/>
                </a:solidFill>
              </a:rPr>
              <a:t> </a:t>
            </a:r>
            <a:r>
              <a:rPr lang="en-GB" sz="3600" dirty="0" smtClean="0">
                <a:solidFill>
                  <a:schemeClr val="bg1"/>
                </a:solidFill>
              </a:rPr>
              <a:t/>
            </a:r>
            <a:br>
              <a:rPr lang="en-GB" sz="3600" dirty="0" smtClean="0">
                <a:solidFill>
                  <a:schemeClr val="bg1"/>
                </a:solidFill>
              </a:rPr>
            </a:br>
            <a:r>
              <a:rPr lang="en-GB" sz="3600" dirty="0" smtClean="0">
                <a:solidFill>
                  <a:schemeClr val="bg1"/>
                </a:solidFill>
              </a:rPr>
              <a:t>(</a:t>
            </a:r>
            <a:r>
              <a:rPr lang="en-GB" sz="3600" dirty="0" smtClean="0">
                <a:solidFill>
                  <a:schemeClr val="bg1"/>
                </a:solidFill>
              </a:rPr>
              <a:t>but share a common Ambition)</a:t>
            </a:r>
            <a:endParaRPr lang="en-GB" sz="3600" dirty="0">
              <a:solidFill>
                <a:schemeClr val="bg1"/>
              </a:solidFill>
            </a:endParaRPr>
          </a:p>
        </p:txBody>
      </p:sp>
      <p:sp>
        <p:nvSpPr>
          <p:cNvPr id="3" name="Content Placeholder 2"/>
          <p:cNvSpPr>
            <a:spLocks noGrp="1"/>
          </p:cNvSpPr>
          <p:nvPr>
            <p:ph idx="1"/>
          </p:nvPr>
        </p:nvSpPr>
        <p:spPr>
          <a:xfrm>
            <a:off x="457200" y="1600200"/>
            <a:ext cx="8229600" cy="4925144"/>
          </a:xfrm>
        </p:spPr>
        <p:txBody>
          <a:bodyPr>
            <a:normAutofit fontScale="62500" lnSpcReduction="20000"/>
          </a:bodyPr>
          <a:lstStyle/>
          <a:p>
            <a:r>
              <a:rPr lang="en-GB" sz="4300" dirty="0" smtClean="0"/>
              <a:t>Fast and Slow thinking (and action) – when is a recommendation a ‘to do’ or a ‘to consider?</a:t>
            </a:r>
          </a:p>
          <a:p>
            <a:r>
              <a:rPr lang="en-GB" sz="4300" dirty="0" smtClean="0"/>
              <a:t>‘You say Potato and I say Potato’ – Same words different meanings</a:t>
            </a:r>
          </a:p>
          <a:p>
            <a:r>
              <a:rPr lang="en-GB" sz="4300" dirty="0" smtClean="0"/>
              <a:t>Treading the line between pragmatism and compromise – Can do sometimes doesn’t do</a:t>
            </a:r>
          </a:p>
          <a:p>
            <a:r>
              <a:rPr lang="en-GB" sz="4300" dirty="0" smtClean="0"/>
              <a:t>‘You need to speak to…’ – Organisational Sat </a:t>
            </a:r>
            <a:r>
              <a:rPr lang="en-GB" sz="4300" dirty="0" err="1" smtClean="0"/>
              <a:t>Navs</a:t>
            </a:r>
            <a:r>
              <a:rPr lang="en-GB" sz="4300" dirty="0" smtClean="0"/>
              <a:t> don’t work</a:t>
            </a:r>
          </a:p>
          <a:p>
            <a:r>
              <a:rPr lang="en-GB" sz="4300" dirty="0"/>
              <a:t> </a:t>
            </a:r>
            <a:r>
              <a:rPr lang="en-GB" sz="4300" dirty="0" smtClean="0"/>
              <a:t>‘You occupy this much of my world’ – Understanding where you (and the project) are in the scheme of things</a:t>
            </a:r>
          </a:p>
          <a:p>
            <a:r>
              <a:rPr lang="en-GB" sz="4300" dirty="0"/>
              <a:t>Whilst ‘faith may move mountains’ only leaders can decide when, how far and which one.</a:t>
            </a:r>
          </a:p>
          <a:p>
            <a:pPr marL="0" indent="0">
              <a:buNone/>
            </a:pPr>
            <a:endParaRPr lang="en-GB" sz="4300" dirty="0" smtClean="0"/>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484784"/>
          </a:xfrm>
          <a:prstGeom prst="rect">
            <a:avLst/>
          </a:prstGeom>
          <a:solidFill>
            <a:srgbClr val="0234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395536" y="17008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Title 1"/>
          <p:cNvSpPr>
            <a:spLocks noGrp="1"/>
          </p:cNvSpPr>
          <p:nvPr>
            <p:ph type="title"/>
          </p:nvPr>
        </p:nvSpPr>
        <p:spPr>
          <a:xfrm>
            <a:off x="467544" y="188640"/>
            <a:ext cx="8229600" cy="1143000"/>
          </a:xfrm>
        </p:spPr>
        <p:txBody>
          <a:bodyPr>
            <a:normAutofit fontScale="90000"/>
          </a:bodyPr>
          <a:lstStyle/>
          <a:p>
            <a:r>
              <a:rPr lang="en-GB" dirty="0" smtClean="0"/>
              <a:t/>
            </a:r>
            <a:br>
              <a:rPr lang="en-GB" dirty="0" smtClean="0"/>
            </a:br>
            <a:r>
              <a:rPr lang="en-GB" dirty="0" smtClean="0"/>
              <a:t>‘</a:t>
            </a:r>
            <a:r>
              <a:rPr lang="en-GB" dirty="0" smtClean="0">
                <a:solidFill>
                  <a:schemeClr val="bg1"/>
                </a:solidFill>
              </a:rPr>
              <a:t>When </a:t>
            </a:r>
            <a:r>
              <a:rPr lang="en-GB" dirty="0">
                <a:solidFill>
                  <a:schemeClr val="bg1"/>
                </a:solidFill>
              </a:rPr>
              <a:t>you need to innovate, you </a:t>
            </a:r>
            <a:r>
              <a:rPr lang="en-GB" dirty="0" smtClean="0">
                <a:solidFill>
                  <a:schemeClr val="bg1"/>
                </a:solidFill>
              </a:rPr>
              <a:t>need collaboration.’ </a:t>
            </a:r>
            <a:r>
              <a:rPr lang="en-GB" sz="3100" dirty="0" smtClean="0">
                <a:solidFill>
                  <a:schemeClr val="bg1"/>
                </a:solidFill>
              </a:rPr>
              <a:t>Marissa Mayer</a:t>
            </a:r>
            <a:r>
              <a:rPr lang="en-GB" dirty="0"/>
              <a:t/>
            </a:r>
            <a:br>
              <a:rPr lang="en-GB" dirty="0"/>
            </a:br>
            <a:r>
              <a:rPr lang="en-GB" dirty="0"/>
              <a:t> </a:t>
            </a:r>
          </a:p>
        </p:txBody>
      </p:sp>
      <p:sp>
        <p:nvSpPr>
          <p:cNvPr id="5" name="Content Placeholder 4"/>
          <p:cNvSpPr>
            <a:spLocks noGrp="1"/>
          </p:cNvSpPr>
          <p:nvPr>
            <p:ph idx="1"/>
          </p:nvPr>
        </p:nvSpPr>
        <p:spPr/>
        <p:txBody>
          <a:bodyPr>
            <a:normAutofit lnSpcReduction="10000"/>
          </a:bodyPr>
          <a:lstStyle/>
          <a:p>
            <a:r>
              <a:rPr lang="en-GB" dirty="0"/>
              <a:t>When it’s important to Leaders it’s important to the </a:t>
            </a:r>
            <a:r>
              <a:rPr lang="en-GB" dirty="0" smtClean="0"/>
              <a:t>Workforce</a:t>
            </a:r>
          </a:p>
          <a:p>
            <a:r>
              <a:rPr lang="en-GB" dirty="0" smtClean="0"/>
              <a:t>The ‘Outcome’ is a good place to start</a:t>
            </a:r>
          </a:p>
          <a:p>
            <a:r>
              <a:rPr lang="en-GB" dirty="0"/>
              <a:t>‘Why?’ from an outsider becomes the best question</a:t>
            </a:r>
          </a:p>
          <a:p>
            <a:r>
              <a:rPr lang="en-GB" dirty="0" smtClean="0"/>
              <a:t>21</a:t>
            </a:r>
            <a:r>
              <a:rPr lang="en-GB" baseline="30000" dirty="0" smtClean="0"/>
              <a:t>st</a:t>
            </a:r>
            <a:r>
              <a:rPr lang="en-GB" dirty="0" smtClean="0"/>
              <a:t> Century Public Servant - Build up ‘Tacit’ knowledge and understanding</a:t>
            </a:r>
          </a:p>
          <a:p>
            <a:r>
              <a:rPr lang="en-GB" dirty="0" smtClean="0"/>
              <a:t>A </a:t>
            </a:r>
            <a:r>
              <a:rPr lang="en-GB" dirty="0"/>
              <a:t>‘wicked’ problem can lead to a ‘wicked’ </a:t>
            </a:r>
            <a:r>
              <a:rPr lang="en-GB" dirty="0" smtClean="0"/>
              <a:t>innovation</a:t>
            </a:r>
            <a:endParaRPr lang="en-GB" dirty="0"/>
          </a:p>
          <a:p>
            <a:endParaRPr lang="en-GB"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99592" y="5805264"/>
            <a:ext cx="7776864" cy="917291"/>
          </a:xfrm>
          <a:prstGeom prst="rect">
            <a:avLst/>
          </a:prstGeom>
          <a:noFill/>
          <a:ln w="9525" algn="in">
            <a:noFill/>
            <a:miter lim="800000"/>
            <a:headEnd/>
            <a:tailEnd/>
          </a:ln>
          <a:effectLst/>
        </p:spPr>
      </p:pic>
      <p:sp>
        <p:nvSpPr>
          <p:cNvPr id="25" name="TextBox 24"/>
          <p:cNvSpPr txBox="1"/>
          <p:nvPr/>
        </p:nvSpPr>
        <p:spPr>
          <a:xfrm>
            <a:off x="0" y="0"/>
            <a:ext cx="9144000" cy="5552289"/>
          </a:xfrm>
          <a:prstGeom prst="rect">
            <a:avLst/>
          </a:prstGeom>
          <a:solidFill>
            <a:srgbClr val="023467"/>
          </a:solidFill>
        </p:spPr>
        <p:txBody>
          <a:bodyPr wrap="square" rtlCol="0">
            <a:spAutoFit/>
          </a:bodyPr>
          <a:lstStyle/>
          <a:p>
            <a:pPr lvl="0" algn="ctr" fontAlgn="base">
              <a:spcBef>
                <a:spcPct val="0"/>
              </a:spcBef>
              <a:spcAft>
                <a:spcPct val="0"/>
              </a:spcAft>
            </a:pPr>
            <a:r>
              <a:rPr lang="en-GB" sz="2000" b="1" dirty="0" smtClean="0">
                <a:solidFill>
                  <a:srgbClr val="FF6600"/>
                </a:solidFill>
                <a:latin typeface="Arial" pitchFamily="34" charset="0"/>
                <a:ea typeface="Calibri" pitchFamily="34" charset="0"/>
                <a:cs typeface="Arial" pitchFamily="34" charset="0"/>
              </a:rPr>
              <a:t>   </a:t>
            </a:r>
          </a:p>
          <a:p>
            <a:pPr lvl="0" algn="ctr" fontAlgn="base">
              <a:spcBef>
                <a:spcPct val="0"/>
              </a:spcBef>
              <a:spcAft>
                <a:spcPct val="0"/>
              </a:spcAft>
            </a:pPr>
            <a:r>
              <a:rPr lang="en-GB" sz="6600" b="1" dirty="0" smtClean="0">
                <a:solidFill>
                  <a:schemeClr val="bg1">
                    <a:lumMod val="85000"/>
                  </a:schemeClr>
                </a:solidFill>
                <a:latin typeface="Arial" pitchFamily="34" charset="0"/>
                <a:ea typeface="Calibri" pitchFamily="34" charset="0"/>
                <a:cs typeface="Arial" pitchFamily="34" charset="0"/>
              </a:rPr>
              <a:t>Thank you</a:t>
            </a:r>
          </a:p>
          <a:p>
            <a:pPr lvl="0" algn="ctr" fontAlgn="base">
              <a:lnSpc>
                <a:spcPct val="90000"/>
              </a:lnSpc>
              <a:spcBef>
                <a:spcPct val="0"/>
              </a:spcBef>
              <a:spcAft>
                <a:spcPct val="0"/>
              </a:spcAft>
            </a:pPr>
            <a:endParaRPr lang="en-GB" sz="2800" b="1" dirty="0" smtClean="0">
              <a:solidFill>
                <a:schemeClr val="bg1">
                  <a:lumMod val="85000"/>
                </a:schemeClr>
              </a:solidFill>
              <a:latin typeface="Arial" pitchFamily="34" charset="0"/>
              <a:ea typeface="Calibri" pitchFamily="34" charset="0"/>
              <a:cs typeface="Arial" pitchFamily="34" charset="0"/>
            </a:endParaRPr>
          </a:p>
          <a:p>
            <a:pPr lvl="0" algn="ctr" fontAlgn="base">
              <a:lnSpc>
                <a:spcPct val="90000"/>
              </a:lnSpc>
              <a:spcBef>
                <a:spcPct val="0"/>
              </a:spcBef>
              <a:spcAft>
                <a:spcPct val="0"/>
              </a:spcAft>
            </a:pPr>
            <a:endParaRPr lang="en-GB" sz="2800" b="1" dirty="0" smtClean="0">
              <a:solidFill>
                <a:schemeClr val="bg1"/>
              </a:solidFill>
              <a:latin typeface="Arial" pitchFamily="34" charset="0"/>
              <a:ea typeface="Calibri" pitchFamily="34" charset="0"/>
              <a:cs typeface="Arial" pitchFamily="34" charset="0"/>
            </a:endParaRPr>
          </a:p>
          <a:p>
            <a:pPr lvl="0" algn="ctr" fontAlgn="base">
              <a:lnSpc>
                <a:spcPct val="90000"/>
              </a:lnSpc>
              <a:spcBef>
                <a:spcPct val="0"/>
              </a:spcBef>
              <a:spcAft>
                <a:spcPct val="0"/>
              </a:spcAft>
            </a:pPr>
            <a:endParaRPr lang="en-GB" sz="2800" b="1" dirty="0" smtClean="0">
              <a:solidFill>
                <a:schemeClr val="bg1"/>
              </a:solidFill>
              <a:latin typeface="Arial" pitchFamily="34" charset="0"/>
              <a:ea typeface="Calibri" pitchFamily="34" charset="0"/>
              <a:cs typeface="Arial" pitchFamily="34" charset="0"/>
            </a:endParaRPr>
          </a:p>
          <a:p>
            <a:pPr lvl="0" algn="ctr" fontAlgn="base">
              <a:lnSpc>
                <a:spcPct val="90000"/>
              </a:lnSpc>
              <a:spcBef>
                <a:spcPct val="0"/>
              </a:spcBef>
              <a:spcAft>
                <a:spcPct val="0"/>
              </a:spcAft>
            </a:pPr>
            <a:endParaRPr lang="en-GB" sz="2800" b="1" dirty="0" smtClean="0">
              <a:solidFill>
                <a:schemeClr val="bg1"/>
              </a:solidFill>
              <a:latin typeface="Arial" pitchFamily="34" charset="0"/>
              <a:ea typeface="Calibri" pitchFamily="34" charset="0"/>
              <a:cs typeface="Arial" pitchFamily="34" charset="0"/>
            </a:endParaRPr>
          </a:p>
          <a:p>
            <a:pPr algn="ctr" fontAlgn="base">
              <a:lnSpc>
                <a:spcPct val="90000"/>
              </a:lnSpc>
              <a:spcBef>
                <a:spcPct val="0"/>
              </a:spcBef>
              <a:spcAft>
                <a:spcPct val="0"/>
              </a:spcAft>
            </a:pPr>
            <a:endParaRPr lang="en-GB" sz="2000" b="1" dirty="0" smtClean="0">
              <a:solidFill>
                <a:schemeClr val="accent1">
                  <a:lumMod val="50000"/>
                </a:schemeClr>
              </a:solidFill>
              <a:latin typeface="Arial" pitchFamily="34" charset="0"/>
              <a:ea typeface="Calibri" pitchFamily="34" charset="0"/>
              <a:cs typeface="Arial" pitchFamily="34" charset="0"/>
            </a:endParaRPr>
          </a:p>
          <a:p>
            <a:pPr algn="ctr" fontAlgn="base">
              <a:lnSpc>
                <a:spcPct val="90000"/>
              </a:lnSpc>
              <a:spcBef>
                <a:spcPct val="0"/>
              </a:spcBef>
              <a:spcAft>
                <a:spcPct val="0"/>
              </a:spcAft>
            </a:pPr>
            <a:endParaRPr lang="en-GB" sz="2000" b="1" dirty="0" smtClean="0">
              <a:solidFill>
                <a:schemeClr val="accent1">
                  <a:lumMod val="50000"/>
                </a:schemeClr>
              </a:solidFill>
              <a:latin typeface="Arial" pitchFamily="34" charset="0"/>
              <a:ea typeface="Calibri" pitchFamily="34" charset="0"/>
              <a:cs typeface="Arial" pitchFamily="34" charset="0"/>
            </a:endParaRPr>
          </a:p>
          <a:p>
            <a:pPr algn="ctr" fontAlgn="base">
              <a:lnSpc>
                <a:spcPct val="90000"/>
              </a:lnSpc>
              <a:spcBef>
                <a:spcPct val="0"/>
              </a:spcBef>
              <a:spcAft>
                <a:spcPct val="0"/>
              </a:spcAft>
            </a:pPr>
            <a:endParaRPr lang="en-GB" sz="2000" b="1" dirty="0" smtClean="0">
              <a:solidFill>
                <a:schemeClr val="accent1">
                  <a:lumMod val="50000"/>
                </a:schemeClr>
              </a:solidFill>
              <a:latin typeface="Arial" pitchFamily="34" charset="0"/>
              <a:ea typeface="Calibri" pitchFamily="34" charset="0"/>
              <a:cs typeface="Arial" pitchFamily="34" charset="0"/>
            </a:endParaRPr>
          </a:p>
          <a:p>
            <a:pPr algn="ctr" fontAlgn="base">
              <a:lnSpc>
                <a:spcPct val="90000"/>
              </a:lnSpc>
              <a:spcBef>
                <a:spcPct val="0"/>
              </a:spcBef>
              <a:spcAft>
                <a:spcPct val="0"/>
              </a:spcAft>
            </a:pPr>
            <a:endParaRPr lang="en-GB" sz="2000" b="1" dirty="0" smtClean="0">
              <a:solidFill>
                <a:schemeClr val="accent1">
                  <a:lumMod val="50000"/>
                </a:schemeClr>
              </a:solidFill>
              <a:latin typeface="Arial" pitchFamily="34" charset="0"/>
              <a:ea typeface="Calibri" pitchFamily="34" charset="0"/>
              <a:cs typeface="Arial" pitchFamily="34" charset="0"/>
            </a:endParaRPr>
          </a:p>
          <a:p>
            <a:pPr algn="ctr" fontAlgn="base">
              <a:lnSpc>
                <a:spcPct val="90000"/>
              </a:lnSpc>
              <a:spcBef>
                <a:spcPct val="0"/>
              </a:spcBef>
              <a:spcAft>
                <a:spcPct val="0"/>
              </a:spcAft>
            </a:pPr>
            <a:endParaRPr lang="en-GB" sz="2000" b="1" dirty="0" smtClean="0">
              <a:solidFill>
                <a:schemeClr val="accent1">
                  <a:lumMod val="50000"/>
                </a:schemeClr>
              </a:solidFill>
              <a:latin typeface="Arial" pitchFamily="34" charset="0"/>
              <a:ea typeface="Calibri" pitchFamily="34" charset="0"/>
              <a:cs typeface="Arial" pitchFamily="34" charset="0"/>
            </a:endParaRPr>
          </a:p>
          <a:p>
            <a:pPr algn="ctr" fontAlgn="base">
              <a:lnSpc>
                <a:spcPct val="90000"/>
              </a:lnSpc>
              <a:spcBef>
                <a:spcPct val="0"/>
              </a:spcBef>
              <a:spcAft>
                <a:spcPct val="0"/>
              </a:spcAft>
            </a:pPr>
            <a:r>
              <a:rPr lang="en-GB" sz="2000" b="1" dirty="0" smtClean="0">
                <a:solidFill>
                  <a:schemeClr val="accent1">
                    <a:lumMod val="50000"/>
                  </a:schemeClr>
                </a:solidFill>
                <a:latin typeface="Arial" pitchFamily="34" charset="0"/>
                <a:ea typeface="Calibri" pitchFamily="34" charset="0"/>
                <a:cs typeface="Arial" pitchFamily="34" charset="0"/>
              </a:rPr>
              <a:t>	</a:t>
            </a:r>
            <a:endParaRPr lang="en-GB" sz="2000" b="1" dirty="0">
              <a:solidFill>
                <a:schemeClr val="accent1">
                  <a:lumMod val="50000"/>
                </a:schemeClr>
              </a:solidFill>
              <a:latin typeface="Arial" pitchFamily="34" charset="0"/>
              <a:ea typeface="Calibri" pitchFamily="34" charset="0"/>
              <a:cs typeface="Arial" pitchFamily="34" charset="0"/>
            </a:endParaRPr>
          </a:p>
          <a:p>
            <a:pPr lvl="0" algn="ctr" fontAlgn="base">
              <a:spcBef>
                <a:spcPct val="0"/>
              </a:spcBef>
              <a:spcAft>
                <a:spcPct val="0"/>
              </a:spcAft>
            </a:pPr>
            <a:endParaRPr lang="en-GB" sz="2000" b="1" dirty="0" smtClean="0">
              <a:solidFill>
                <a:schemeClr val="accent1">
                  <a:lumMod val="50000"/>
                </a:schemeClr>
              </a:solidFill>
              <a:latin typeface="Arial" pitchFamily="34" charset="0"/>
              <a:ea typeface="Calibri" pitchFamily="34" charset="0"/>
              <a:cs typeface="Arial" pitchFamily="34" charset="0"/>
            </a:endParaRPr>
          </a:p>
          <a:p>
            <a:pPr lvl="0" algn="ctr" fontAlgn="base">
              <a:spcBef>
                <a:spcPct val="0"/>
              </a:spcBef>
              <a:spcAft>
                <a:spcPct val="0"/>
              </a:spcAft>
            </a:pPr>
            <a:endParaRPr lang="en-GB" sz="2000" b="1" dirty="0" smtClean="0">
              <a:solidFill>
                <a:schemeClr val="accent1">
                  <a:lumMod val="50000"/>
                </a:schemeClr>
              </a:solidFill>
              <a:latin typeface="Arial" pitchFamily="34" charset="0"/>
              <a:ea typeface="Calibri" pitchFamily="34" charset="0"/>
              <a:cs typeface="Arial" pitchFamily="34" charset="0"/>
            </a:endParaRPr>
          </a:p>
          <a:p>
            <a:pPr lvl="0" algn="ctr" fontAlgn="base">
              <a:spcBef>
                <a:spcPct val="0"/>
              </a:spcBef>
              <a:spcAft>
                <a:spcPct val="0"/>
              </a:spcAft>
            </a:pPr>
            <a:endParaRPr lang="en-GB" sz="2000" b="1" dirty="0">
              <a:solidFill>
                <a:schemeClr val="accent1">
                  <a:lumMod val="50000"/>
                </a:schemeClr>
              </a:solidFill>
              <a:latin typeface="Arial" pitchFamily="34" charset="0"/>
              <a:ea typeface="Calibri" pitchFamily="34" charset="0"/>
              <a:cs typeface="Arial" pitchFamily="34" charset="0"/>
            </a:endParaRPr>
          </a:p>
        </p:txBody>
      </p:sp>
      <p:sp>
        <p:nvSpPr>
          <p:cNvPr id="7" name="TextBox 6"/>
          <p:cNvSpPr txBox="1"/>
          <p:nvPr/>
        </p:nvSpPr>
        <p:spPr>
          <a:xfrm>
            <a:off x="0" y="1556792"/>
            <a:ext cx="9144000" cy="3859518"/>
          </a:xfrm>
          <a:prstGeom prst="rect">
            <a:avLst/>
          </a:prstGeom>
          <a:solidFill>
            <a:srgbClr val="023467"/>
          </a:solidFill>
        </p:spPr>
        <p:txBody>
          <a:bodyPr wrap="square" rtlCol="0">
            <a:spAutoFit/>
          </a:bodyPr>
          <a:lstStyle/>
          <a:p>
            <a:pPr algn="ctr" fontAlgn="base">
              <a:lnSpc>
                <a:spcPct val="90000"/>
              </a:lnSpc>
              <a:spcBef>
                <a:spcPct val="0"/>
              </a:spcBef>
              <a:spcAft>
                <a:spcPct val="0"/>
              </a:spcAft>
            </a:pPr>
            <a:r>
              <a:rPr lang="en-GB" sz="3600" dirty="0" smtClean="0">
                <a:solidFill>
                  <a:schemeClr val="bg1"/>
                </a:solidFill>
                <a:latin typeface="Arial" pitchFamily="34" charset="0"/>
                <a:cs typeface="Arial" pitchFamily="34" charset="0"/>
              </a:rPr>
              <a:t>Chief Inspector John Wainwright </a:t>
            </a:r>
          </a:p>
          <a:p>
            <a:pPr algn="ctr" fontAlgn="base">
              <a:lnSpc>
                <a:spcPct val="90000"/>
              </a:lnSpc>
              <a:spcBef>
                <a:spcPct val="0"/>
              </a:spcBef>
              <a:spcAft>
                <a:spcPct val="0"/>
              </a:spcAft>
            </a:pPr>
            <a:r>
              <a:rPr lang="en-GB" sz="2400" dirty="0" smtClean="0">
                <a:solidFill>
                  <a:schemeClr val="bg1"/>
                </a:solidFill>
                <a:latin typeface="Arial" pitchFamily="34" charset="0"/>
                <a:cs typeface="Arial" pitchFamily="34" charset="0"/>
              </a:rPr>
              <a:t>john.wainwright@south-wales.pnn.police.uk</a:t>
            </a:r>
            <a:r>
              <a:rPr lang="en-GB" sz="3600" dirty="0" smtClean="0">
                <a:solidFill>
                  <a:schemeClr val="bg1"/>
                </a:solidFill>
                <a:latin typeface="Arial" pitchFamily="34" charset="0"/>
                <a:cs typeface="Arial" pitchFamily="34" charset="0"/>
              </a:rPr>
              <a:t> </a:t>
            </a:r>
          </a:p>
          <a:p>
            <a:pPr algn="ctr" fontAlgn="base">
              <a:lnSpc>
                <a:spcPct val="90000"/>
              </a:lnSpc>
              <a:spcBef>
                <a:spcPct val="0"/>
              </a:spcBef>
              <a:spcAft>
                <a:spcPct val="0"/>
              </a:spcAft>
            </a:pPr>
            <a:endParaRPr lang="en-GB" sz="1000" dirty="0" smtClean="0">
              <a:solidFill>
                <a:schemeClr val="bg1"/>
              </a:solidFill>
              <a:latin typeface="Arial" pitchFamily="34" charset="0"/>
              <a:cs typeface="Arial" pitchFamily="34" charset="0"/>
            </a:endParaRPr>
          </a:p>
          <a:p>
            <a:pPr algn="ctr" fontAlgn="base">
              <a:lnSpc>
                <a:spcPct val="90000"/>
              </a:lnSpc>
              <a:spcBef>
                <a:spcPct val="0"/>
              </a:spcBef>
              <a:spcAft>
                <a:spcPct val="0"/>
              </a:spcAft>
            </a:pPr>
            <a:r>
              <a:rPr lang="en-GB" sz="3600" dirty="0" smtClean="0">
                <a:solidFill>
                  <a:schemeClr val="bg1"/>
                </a:solidFill>
                <a:latin typeface="Arial" pitchFamily="34" charset="0"/>
                <a:cs typeface="Arial" pitchFamily="34" charset="0"/>
              </a:rPr>
              <a:t>Shaun Kelly </a:t>
            </a:r>
          </a:p>
          <a:p>
            <a:pPr algn="ctr" fontAlgn="base">
              <a:lnSpc>
                <a:spcPct val="90000"/>
              </a:lnSpc>
              <a:spcBef>
                <a:spcPct val="0"/>
              </a:spcBef>
              <a:spcAft>
                <a:spcPct val="0"/>
              </a:spcAft>
            </a:pPr>
            <a:r>
              <a:rPr lang="en-US" sz="2400" dirty="0" smtClean="0">
                <a:solidFill>
                  <a:schemeClr val="bg1"/>
                </a:solidFill>
                <a:latin typeface="Arial" pitchFamily="34" charset="0"/>
                <a:cs typeface="Arial" pitchFamily="34" charset="0"/>
              </a:rPr>
              <a:t>Shaun.Kelly@NSPCC.org.uk</a:t>
            </a:r>
          </a:p>
          <a:p>
            <a:pPr algn="ctr" fontAlgn="base">
              <a:lnSpc>
                <a:spcPct val="90000"/>
              </a:lnSpc>
              <a:spcBef>
                <a:spcPct val="0"/>
              </a:spcBef>
              <a:spcAft>
                <a:spcPct val="0"/>
              </a:spcAft>
            </a:pPr>
            <a:endParaRPr lang="en-US" sz="2400" dirty="0" smtClean="0">
              <a:solidFill>
                <a:schemeClr val="bg1"/>
              </a:solidFill>
              <a:latin typeface="Arial" pitchFamily="34" charset="0"/>
              <a:cs typeface="Arial" pitchFamily="34" charset="0"/>
            </a:endParaRPr>
          </a:p>
          <a:p>
            <a:pPr algn="ctr" fontAlgn="base">
              <a:lnSpc>
                <a:spcPct val="90000"/>
              </a:lnSpc>
              <a:spcBef>
                <a:spcPct val="0"/>
              </a:spcBef>
              <a:spcAft>
                <a:spcPct val="0"/>
              </a:spcAft>
            </a:pPr>
            <a:endParaRPr lang="en-GB" sz="1000" dirty="0" smtClean="0">
              <a:solidFill>
                <a:schemeClr val="bg1"/>
              </a:solidFill>
              <a:latin typeface="Arial" pitchFamily="34" charset="0"/>
              <a:cs typeface="Arial" pitchFamily="34" charset="0"/>
            </a:endParaRPr>
          </a:p>
          <a:p>
            <a:pPr algn="ctr" fontAlgn="base">
              <a:lnSpc>
                <a:spcPct val="90000"/>
              </a:lnSpc>
              <a:spcBef>
                <a:spcPct val="0"/>
              </a:spcBef>
              <a:spcAft>
                <a:spcPct val="0"/>
              </a:spcAft>
            </a:pPr>
            <a:r>
              <a:rPr lang="en-GB" sz="3600" dirty="0" smtClean="0">
                <a:solidFill>
                  <a:schemeClr val="bg1"/>
                </a:solidFill>
                <a:latin typeface="Arial" pitchFamily="34" charset="0"/>
                <a:cs typeface="Arial" pitchFamily="34" charset="0"/>
              </a:rPr>
              <a:t>Dr Kat Ford</a:t>
            </a:r>
          </a:p>
          <a:p>
            <a:pPr algn="ctr" fontAlgn="base">
              <a:lnSpc>
                <a:spcPct val="90000"/>
              </a:lnSpc>
              <a:spcBef>
                <a:spcPct val="0"/>
              </a:spcBef>
              <a:spcAft>
                <a:spcPct val="0"/>
              </a:spcAft>
            </a:pPr>
            <a:r>
              <a:rPr lang="en-GB" sz="2400" dirty="0" smtClean="0">
                <a:solidFill>
                  <a:schemeClr val="bg1"/>
                </a:solidFill>
                <a:latin typeface="Arial" pitchFamily="34" charset="0"/>
                <a:cs typeface="Arial" pitchFamily="34" charset="0"/>
              </a:rPr>
              <a:t>Katharine.ford@wales.nhs.uk</a:t>
            </a:r>
            <a:endParaRPr lang="en-GB" sz="3600" dirty="0" smtClean="0">
              <a:solidFill>
                <a:schemeClr val="bg1"/>
              </a:solidFill>
              <a:latin typeface="Arial" pitchFamily="34" charset="0"/>
              <a:cs typeface="Arial" pitchFamily="34" charset="0"/>
            </a:endParaRPr>
          </a:p>
          <a:p>
            <a:pPr algn="ctr" fontAlgn="base">
              <a:lnSpc>
                <a:spcPct val="90000"/>
              </a:lnSpc>
              <a:spcBef>
                <a:spcPct val="0"/>
              </a:spcBef>
              <a:spcAft>
                <a:spcPct val="0"/>
              </a:spcAft>
            </a:pP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CE boy.JPG"/>
          <p:cNvPicPr>
            <a:picLocks noChangeAspect="1"/>
          </p:cNvPicPr>
          <p:nvPr/>
        </p:nvPicPr>
        <p:blipFill>
          <a:blip r:embed="rId2" cstate="print"/>
          <a:stretch>
            <a:fillRect/>
          </a:stretch>
        </p:blipFill>
        <p:spPr>
          <a:xfrm>
            <a:off x="-180528" y="1340768"/>
            <a:ext cx="2524125" cy="5638800"/>
          </a:xfrm>
          <a:prstGeom prst="rect">
            <a:avLst/>
          </a:prstGeom>
        </p:spPr>
      </p:pic>
      <p:sp>
        <p:nvSpPr>
          <p:cNvPr id="7" name="Rectangle 6"/>
          <p:cNvSpPr/>
          <p:nvPr/>
        </p:nvSpPr>
        <p:spPr>
          <a:xfrm>
            <a:off x="0" y="0"/>
            <a:ext cx="9144000" cy="1340768"/>
          </a:xfrm>
          <a:prstGeom prst="rect">
            <a:avLst/>
          </a:prstGeom>
          <a:solidFill>
            <a:srgbClr val="8520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0" y="0"/>
            <a:ext cx="9144000" cy="1340768"/>
          </a:xfrm>
          <a:prstGeom prst="rect">
            <a:avLst/>
          </a:prstGeom>
          <a:solidFill>
            <a:srgbClr val="023467"/>
          </a:solidFill>
        </p:spPr>
        <p:txBody>
          <a:bodyPr wrap="square" rtlCol="0">
            <a:spAutoFit/>
          </a:bodyPr>
          <a:lstStyle/>
          <a:p>
            <a:pPr algn="ctr"/>
            <a:r>
              <a:rPr lang="en-GB" sz="4000" b="1" dirty="0" smtClean="0">
                <a:solidFill>
                  <a:schemeClr val="bg1"/>
                </a:solidFill>
                <a:latin typeface="Arial" pitchFamily="34" charset="0"/>
                <a:cs typeface="Arial" pitchFamily="34" charset="0"/>
              </a:rPr>
              <a:t>Adverse Childhood Experiences (ACEs)</a:t>
            </a:r>
            <a:endParaRPr lang="en-GB" sz="4000" b="1" dirty="0">
              <a:solidFill>
                <a:schemeClr val="bg1"/>
              </a:solidFill>
              <a:latin typeface="Arial" pitchFamily="34" charset="0"/>
              <a:cs typeface="Arial" pitchFamily="34" charset="0"/>
            </a:endParaRPr>
          </a:p>
        </p:txBody>
      </p:sp>
      <p:sp>
        <p:nvSpPr>
          <p:cNvPr id="12" name="TextBox 5"/>
          <p:cNvSpPr txBox="1">
            <a:spLocks noChangeArrowheads="1"/>
          </p:cNvSpPr>
          <p:nvPr/>
        </p:nvSpPr>
        <p:spPr bwMode="auto">
          <a:xfrm>
            <a:off x="2771800" y="1484784"/>
            <a:ext cx="6012160" cy="5436261"/>
          </a:xfrm>
          <a:prstGeom prst="rect">
            <a:avLst/>
          </a:prstGeom>
          <a:noFill/>
          <a:ln w="9525">
            <a:noFill/>
            <a:miter lim="800000"/>
            <a:headEnd/>
            <a:tailEnd/>
          </a:ln>
        </p:spPr>
        <p:txBody>
          <a:bodyPr wrap="square" lIns="80165" tIns="40083" rIns="80165" bIns="40083">
            <a:spAutoFit/>
          </a:bodyPr>
          <a:lstStyle/>
          <a:p>
            <a:pPr algn="ctr"/>
            <a:endParaRPr lang="en-GB" sz="2400" dirty="0">
              <a:solidFill>
                <a:schemeClr val="bg1"/>
              </a:solidFill>
              <a:latin typeface="Arial" pitchFamily="34" charset="0"/>
              <a:cs typeface="Arial" pitchFamily="34" charset="0"/>
            </a:endParaRPr>
          </a:p>
          <a:p>
            <a:r>
              <a:rPr lang="en-GB" sz="2400" b="1" dirty="0" smtClean="0">
                <a:solidFill>
                  <a:schemeClr val="bg1"/>
                </a:solidFill>
                <a:latin typeface="Arial" pitchFamily="34" charset="0"/>
                <a:cs typeface="Arial" pitchFamily="34" charset="0"/>
              </a:rPr>
              <a:t>‘</a:t>
            </a:r>
            <a:r>
              <a:rPr lang="en-GB" sz="2800" b="1" dirty="0" smtClean="0">
                <a:latin typeface="Arial" pitchFamily="34" charset="0"/>
                <a:cs typeface="Arial" pitchFamily="34" charset="0"/>
              </a:rPr>
              <a:t>Adverse Childhood Experiences</a:t>
            </a:r>
          </a:p>
          <a:p>
            <a:r>
              <a:rPr lang="en-GB" sz="2800" b="1" dirty="0" smtClean="0">
                <a:latin typeface="Arial" pitchFamily="34" charset="0"/>
                <a:cs typeface="Arial" pitchFamily="34" charset="0"/>
              </a:rPr>
              <a:t>(ACEs) </a:t>
            </a:r>
            <a:r>
              <a:rPr lang="en-GB" sz="2800" b="1" dirty="0">
                <a:latin typeface="Arial" pitchFamily="34" charset="0"/>
                <a:cs typeface="Arial" pitchFamily="34" charset="0"/>
              </a:rPr>
              <a:t>are stressful experiences </a:t>
            </a:r>
            <a:r>
              <a:rPr lang="en-GB" sz="2800" b="1" dirty="0" smtClean="0">
                <a:latin typeface="Arial" pitchFamily="34" charset="0"/>
                <a:cs typeface="Arial" pitchFamily="34" charset="0"/>
              </a:rPr>
              <a:t>that occur during childhood (before the age of 18) </a:t>
            </a:r>
            <a:r>
              <a:rPr lang="en-GB" sz="2800" b="1" dirty="0">
                <a:latin typeface="Arial" pitchFamily="34" charset="0"/>
                <a:cs typeface="Arial" pitchFamily="34" charset="0"/>
              </a:rPr>
              <a:t>that directly harm a child (e.g. sexual or physical abuse) or affect the environment in which they live (e.g. growing up in a house with domestic </a:t>
            </a:r>
            <a:r>
              <a:rPr lang="en-GB" sz="2800" b="1" dirty="0" smtClean="0">
                <a:latin typeface="Arial" pitchFamily="34" charset="0"/>
                <a:cs typeface="Arial" pitchFamily="34" charset="0"/>
              </a:rPr>
              <a:t>violence)</a:t>
            </a:r>
          </a:p>
          <a:p>
            <a:endParaRPr lang="en-GB" sz="2800" b="1" dirty="0" smtClean="0">
              <a:latin typeface="Arial" pitchFamily="34" charset="0"/>
              <a:cs typeface="Arial" pitchFamily="34" charset="0"/>
            </a:endParaRPr>
          </a:p>
          <a:p>
            <a:pPr algn="r"/>
            <a:r>
              <a:rPr lang="en-GB" sz="2000" b="1" dirty="0" smtClean="0">
                <a:latin typeface="Arial" pitchFamily="34" charset="0"/>
                <a:cs typeface="Arial" pitchFamily="34" charset="0"/>
              </a:rPr>
              <a:t>Bellis et al 2016</a:t>
            </a:r>
            <a:endParaRPr lang="en-GB" sz="2000" b="1" dirty="0">
              <a:latin typeface="Arial" pitchFamily="34" charset="0"/>
              <a:cs typeface="Arial" pitchFamily="34" charset="0"/>
            </a:endParaRPr>
          </a:p>
          <a:p>
            <a:pPr algn="ctr"/>
            <a:endParaRPr lang="en-GB"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1.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6379" y="1699032"/>
            <a:ext cx="2662592" cy="3766593"/>
          </a:xfrm>
          <a:prstGeom prst="rect">
            <a:avLst/>
          </a:prstGeom>
        </p:spPr>
      </p:pic>
      <p:pic>
        <p:nvPicPr>
          <p:cNvPr id="5" name="Picture 4" descr="Cover 2.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175568" y="1699032"/>
            <a:ext cx="2670264" cy="3766593"/>
          </a:xfrm>
          <a:prstGeom prst="rect">
            <a:avLst/>
          </a:prstGeom>
        </p:spPr>
      </p:pic>
      <p:pic>
        <p:nvPicPr>
          <p:cNvPr id="6" name="Picture 5" descr="cover 3.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027079" y="1699033"/>
            <a:ext cx="2688077" cy="3766593"/>
          </a:xfrm>
          <a:prstGeom prst="rect">
            <a:avLst/>
          </a:prstGeom>
        </p:spPr>
      </p:pic>
      <p:sp>
        <p:nvSpPr>
          <p:cNvPr id="9" name="Rectangle 8"/>
          <p:cNvSpPr/>
          <p:nvPr/>
        </p:nvSpPr>
        <p:spPr>
          <a:xfrm>
            <a:off x="0" y="0"/>
            <a:ext cx="9144000" cy="864096"/>
          </a:xfrm>
          <a:prstGeom prst="rect">
            <a:avLst/>
          </a:prstGeom>
          <a:solidFill>
            <a:srgbClr val="0234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67544" y="116632"/>
            <a:ext cx="8134471" cy="707886"/>
          </a:xfrm>
          <a:prstGeom prst="rect">
            <a:avLst/>
          </a:prstGeom>
          <a:noFill/>
        </p:spPr>
        <p:txBody>
          <a:bodyPr wrap="none" rtlCol="0">
            <a:spAutoFit/>
          </a:bodyPr>
          <a:lstStyle/>
          <a:p>
            <a:r>
              <a:rPr lang="en-GB" sz="4000" b="1" dirty="0" smtClean="0">
                <a:solidFill>
                  <a:schemeClr val="bg1"/>
                </a:solidFill>
                <a:latin typeface="Arial" pitchFamily="34" charset="0"/>
                <a:cs typeface="Arial" pitchFamily="34" charset="0"/>
              </a:rPr>
              <a:t>Welsh ACE study - PHW Reports</a:t>
            </a:r>
            <a:endParaRPr lang="en-GB" sz="4000" b="1"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4289275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2-13 at 10.45.05.pn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2195736" y="908720"/>
            <a:ext cx="4680520" cy="3059262"/>
          </a:xfrm>
          <a:prstGeom prst="rect">
            <a:avLst/>
          </a:prstGeom>
        </p:spPr>
      </p:pic>
      <p:sp>
        <p:nvSpPr>
          <p:cNvPr id="7" name="TextBox 6"/>
          <p:cNvSpPr txBox="1"/>
          <p:nvPr/>
        </p:nvSpPr>
        <p:spPr>
          <a:xfrm>
            <a:off x="2555776" y="0"/>
            <a:ext cx="4715265" cy="707886"/>
          </a:xfrm>
          <a:prstGeom prst="rect">
            <a:avLst/>
          </a:prstGeom>
          <a:noFill/>
        </p:spPr>
        <p:txBody>
          <a:bodyPr wrap="none" rtlCol="0">
            <a:spAutoFit/>
          </a:bodyPr>
          <a:lstStyle/>
          <a:p>
            <a:r>
              <a:rPr lang="en-GB" sz="4000" b="1" dirty="0" smtClean="0">
                <a:solidFill>
                  <a:schemeClr val="bg1"/>
                </a:solidFill>
                <a:latin typeface="Arial" pitchFamily="34" charset="0"/>
                <a:cs typeface="Arial" pitchFamily="34" charset="0"/>
              </a:rPr>
              <a:t>Welsh ACE study </a:t>
            </a:r>
            <a:endParaRPr lang="en-GB" sz="4000" b="1" dirty="0">
              <a:solidFill>
                <a:schemeClr val="bg1"/>
              </a:solidFill>
              <a:latin typeface="Arial" pitchFamily="34" charset="0"/>
              <a:cs typeface="Arial" pitchFamily="34" charset="0"/>
            </a:endParaRPr>
          </a:p>
        </p:txBody>
      </p:sp>
      <p:pic>
        <p:nvPicPr>
          <p:cNvPr id="6" name="Picture 5" descr="Screen Shot 2015-12-13 at 10.45.44.png"/>
          <p:cNvPicPr>
            <a:picLocks noChangeAspect="1"/>
          </p:cNvPicPr>
          <p:nvPr/>
        </p:nvPicPr>
        <p:blipFill rotWithShape="1">
          <a:blip r:embed="rId4" cstate="print">
            <a:extLst>
              <a:ext uri="{28A0092B-C50C-407E-A947-70E740481C1C}">
                <a14:useLocalDpi xmlns="" xmlns:a14="http://schemas.microsoft.com/office/drawing/2010/main"/>
              </a:ext>
            </a:extLst>
          </a:blip>
          <a:srcRect t="1615" b="1644"/>
          <a:stretch/>
        </p:blipFill>
        <p:spPr>
          <a:xfrm>
            <a:off x="2267744" y="4077072"/>
            <a:ext cx="4608512" cy="2708512"/>
          </a:xfrm>
          <a:prstGeom prst="rect">
            <a:avLst/>
          </a:prstGeom>
          <a:ln>
            <a:solidFill>
              <a:schemeClr val="tx1"/>
            </a:solidFill>
          </a:ln>
        </p:spPr>
      </p:pic>
      <p:sp>
        <p:nvSpPr>
          <p:cNvPr id="10" name="Rectangle 9"/>
          <p:cNvSpPr/>
          <p:nvPr/>
        </p:nvSpPr>
        <p:spPr>
          <a:xfrm>
            <a:off x="0" y="0"/>
            <a:ext cx="9144000" cy="864096"/>
          </a:xfrm>
          <a:prstGeom prst="rect">
            <a:avLst/>
          </a:prstGeom>
          <a:solidFill>
            <a:srgbClr val="0234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468058" y="116632"/>
            <a:ext cx="6272294" cy="707886"/>
          </a:xfrm>
          <a:prstGeom prst="rect">
            <a:avLst/>
          </a:prstGeom>
          <a:noFill/>
        </p:spPr>
        <p:txBody>
          <a:bodyPr wrap="none" rtlCol="0">
            <a:spAutoFit/>
          </a:bodyPr>
          <a:lstStyle/>
          <a:p>
            <a:r>
              <a:rPr lang="en-GB" sz="4000" b="1" dirty="0" smtClean="0">
                <a:solidFill>
                  <a:schemeClr val="bg1"/>
                </a:solidFill>
                <a:cs typeface="Arial" pitchFamily="34" charset="0"/>
              </a:rPr>
              <a:t>Welsh ACE study - Exposure</a:t>
            </a:r>
            <a:endParaRPr lang="en-GB" sz="4000" b="1" dirty="0">
              <a:solidFill>
                <a:schemeClr val="bg1"/>
              </a:solidFill>
              <a:cs typeface="Arial" pitchFamily="34" charset="0"/>
            </a:endParaRPr>
          </a:p>
        </p:txBody>
      </p:sp>
    </p:spTree>
    <p:extLst>
      <p:ext uri="{BB962C8B-B14F-4D97-AF65-F5344CB8AC3E}">
        <p14:creationId xmlns="" xmlns:p14="http://schemas.microsoft.com/office/powerpoint/2010/main" val="1000047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2-13 at 10.47.22.pn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619672" y="908720"/>
            <a:ext cx="5976664" cy="2804508"/>
          </a:xfrm>
          <a:prstGeom prst="rect">
            <a:avLst/>
          </a:prstGeom>
        </p:spPr>
      </p:pic>
      <p:sp>
        <p:nvSpPr>
          <p:cNvPr id="7" name="Rectangle 6"/>
          <p:cNvSpPr/>
          <p:nvPr/>
        </p:nvSpPr>
        <p:spPr>
          <a:xfrm>
            <a:off x="0" y="0"/>
            <a:ext cx="9144000" cy="864096"/>
          </a:xfrm>
          <a:prstGeom prst="rect">
            <a:avLst/>
          </a:prstGeom>
          <a:solidFill>
            <a:srgbClr val="0234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739601" y="56818"/>
            <a:ext cx="5853910" cy="707886"/>
          </a:xfrm>
          <a:prstGeom prst="rect">
            <a:avLst/>
          </a:prstGeom>
          <a:noFill/>
        </p:spPr>
        <p:txBody>
          <a:bodyPr wrap="none" rtlCol="0">
            <a:spAutoFit/>
          </a:bodyPr>
          <a:lstStyle/>
          <a:p>
            <a:r>
              <a:rPr lang="en-GB" sz="4000" b="1" dirty="0" smtClean="0">
                <a:solidFill>
                  <a:schemeClr val="bg1"/>
                </a:solidFill>
                <a:cs typeface="Arial" pitchFamily="34" charset="0"/>
              </a:rPr>
              <a:t>ACEs – The Increased Issue</a:t>
            </a:r>
            <a:endParaRPr lang="en-GB" sz="4000" b="1" dirty="0">
              <a:solidFill>
                <a:schemeClr val="bg1"/>
              </a:solidFill>
              <a:cs typeface="Arial" pitchFamily="34" charset="0"/>
            </a:endParaRPr>
          </a:p>
        </p:txBody>
      </p:sp>
      <p:pic>
        <p:nvPicPr>
          <p:cNvPr id="11" name="Picture 2"/>
          <p:cNvPicPr>
            <a:picLocks noChangeAspect="1" noChangeArrowheads="1"/>
          </p:cNvPicPr>
          <p:nvPr/>
        </p:nvPicPr>
        <p:blipFill>
          <a:blip r:embed="rId4" cstate="print"/>
          <a:srcRect/>
          <a:stretch>
            <a:fillRect/>
          </a:stretch>
        </p:blipFill>
        <p:spPr bwMode="auto">
          <a:xfrm>
            <a:off x="1835696" y="3717032"/>
            <a:ext cx="5616624" cy="3140968"/>
          </a:xfrm>
          <a:prstGeom prst="rect">
            <a:avLst/>
          </a:prstGeom>
          <a:noFill/>
          <a:ln w="9525">
            <a:noFill/>
            <a:miter lim="800000"/>
            <a:headEnd/>
            <a:tailEnd/>
          </a:ln>
        </p:spPr>
      </p:pic>
    </p:spTree>
    <p:extLst>
      <p:ext uri="{BB962C8B-B14F-4D97-AF65-F5344CB8AC3E}">
        <p14:creationId xmlns="" xmlns:p14="http://schemas.microsoft.com/office/powerpoint/2010/main" val="3233187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864096"/>
          </a:xfrm>
          <a:prstGeom prst="rect">
            <a:avLst/>
          </a:prstGeom>
          <a:solidFill>
            <a:srgbClr val="0234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559301" y="56818"/>
            <a:ext cx="4028923" cy="707886"/>
          </a:xfrm>
          <a:prstGeom prst="rect">
            <a:avLst/>
          </a:prstGeom>
          <a:noFill/>
        </p:spPr>
        <p:txBody>
          <a:bodyPr wrap="none" rtlCol="0">
            <a:spAutoFit/>
          </a:bodyPr>
          <a:lstStyle/>
          <a:p>
            <a:r>
              <a:rPr lang="en-GB" sz="4000" b="1" dirty="0" smtClean="0">
                <a:solidFill>
                  <a:schemeClr val="bg1"/>
                </a:solidFill>
                <a:cs typeface="Arial" pitchFamily="34" charset="0"/>
              </a:rPr>
              <a:t>ACEs – Prevention</a:t>
            </a:r>
            <a:endParaRPr lang="en-GB" sz="4000" b="1" dirty="0">
              <a:solidFill>
                <a:schemeClr val="bg1"/>
              </a:solidFill>
              <a:cs typeface="Arial" pitchFamily="34" charset="0"/>
            </a:endParaRPr>
          </a:p>
        </p:txBody>
      </p:sp>
      <p:pic>
        <p:nvPicPr>
          <p:cNvPr id="10" name="Picture 9" descr="Screen Shot 2015-12-13 at 10.47.58.png"/>
          <p:cNvPicPr>
            <a:picLocks noChangeAspect="1"/>
          </p:cNvPicPr>
          <p:nvPr/>
        </p:nvPicPr>
        <p:blipFill rotWithShape="1">
          <a:blip r:embed="rId3" cstate="print">
            <a:extLst>
              <a:ext uri="{28A0092B-C50C-407E-A947-70E740481C1C}">
                <a14:useLocalDpi xmlns="" xmlns:a14="http://schemas.microsoft.com/office/drawing/2010/main"/>
              </a:ext>
            </a:extLst>
          </a:blip>
          <a:srcRect b="-1412"/>
          <a:stretch/>
        </p:blipFill>
        <p:spPr>
          <a:xfrm>
            <a:off x="971600" y="1484784"/>
            <a:ext cx="7196932" cy="4104456"/>
          </a:xfrm>
          <a:prstGeom prst="rect">
            <a:avLst/>
          </a:prstGeom>
        </p:spPr>
      </p:pic>
    </p:spTree>
    <p:extLst>
      <p:ext uri="{BB962C8B-B14F-4D97-AF65-F5344CB8AC3E}">
        <p14:creationId xmlns="" xmlns:p14="http://schemas.microsoft.com/office/powerpoint/2010/main" val="3233187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052736" y="4941168"/>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8" name="Title 1"/>
          <p:cNvSpPr txBox="1">
            <a:spLocks/>
          </p:cNvSpPr>
          <p:nvPr/>
        </p:nvSpPr>
        <p:spPr>
          <a:xfrm>
            <a:off x="179512" y="1052736"/>
            <a:ext cx="3168352" cy="1440160"/>
          </a:xfrm>
          <a:prstGeom prst="rect">
            <a:avLst/>
          </a:prstGeom>
          <a:ln w="28575">
            <a:solidFill>
              <a:schemeClr val="tx1"/>
            </a:solidFill>
          </a:ln>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smtClean="0">
                <a:ln>
                  <a:noFill/>
                </a:ln>
                <a:solidFill>
                  <a:schemeClr val="tx1"/>
                </a:solidFill>
                <a:effectLst/>
                <a:uLnTx/>
                <a:uFillTx/>
                <a:latin typeface="+mj-lt"/>
                <a:ea typeface="Calibri"/>
                <a:cs typeface="Times New Roman"/>
              </a:rPr>
              <a:t>In one area of South Wales between 4th June 2015 and 18th November 2015 (24 weeks) 1,484 Public Protection Notifications were received by social services from the police </a:t>
            </a:r>
            <a:endParaRPr kumimoji="0" lang="en-GB" sz="2000" b="1" i="0" u="none" strike="noStrike" kern="1200" cap="none" spc="0" normalizeH="0" baseline="0" noProof="0" dirty="0">
              <a:ln>
                <a:noFill/>
              </a:ln>
              <a:solidFill>
                <a:schemeClr val="tx1"/>
              </a:solidFill>
              <a:effectLst/>
              <a:uLnTx/>
              <a:uFillTx/>
              <a:latin typeface="+mj-lt"/>
              <a:ea typeface="+mj-ea"/>
              <a:cs typeface="+mj-cs"/>
            </a:endParaRPr>
          </a:p>
        </p:txBody>
      </p:sp>
      <p:cxnSp>
        <p:nvCxnSpPr>
          <p:cNvPr id="10" name="Straight Connector 9"/>
          <p:cNvCxnSpPr/>
          <p:nvPr/>
        </p:nvCxnSpPr>
        <p:spPr>
          <a:xfrm>
            <a:off x="179512" y="2636912"/>
            <a:ext cx="864096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3568" y="2996952"/>
            <a:ext cx="1728192" cy="1938992"/>
          </a:xfrm>
          <a:prstGeom prst="rect">
            <a:avLst/>
          </a:prstGeom>
          <a:gradFill flip="none" rotWithShape="1">
            <a:gsLst>
              <a:gs pos="0">
                <a:srgbClr val="FFC000">
                  <a:shade val="30000"/>
                  <a:satMod val="115000"/>
                  <a:alpha val="12000"/>
                </a:srgbClr>
              </a:gs>
              <a:gs pos="50000">
                <a:srgbClr val="FFC000">
                  <a:shade val="67500"/>
                  <a:satMod val="115000"/>
                </a:srgbClr>
              </a:gs>
              <a:gs pos="100000">
                <a:srgbClr val="FFC000">
                  <a:shade val="100000"/>
                  <a:satMod val="115000"/>
                </a:srgbClr>
              </a:gs>
            </a:gsLst>
            <a:lin ang="5400000" scaled="1"/>
            <a:tileRect/>
          </a:gradFill>
          <a:ln w="19050">
            <a:solidFill>
              <a:schemeClr val="tx1"/>
            </a:solidFill>
          </a:ln>
        </p:spPr>
        <p:txBody>
          <a:bodyPr wrap="square" rtlCol="0">
            <a:spAutoFit/>
          </a:bodyPr>
          <a:lstStyle/>
          <a:p>
            <a:r>
              <a:rPr lang="en-GB" sz="2000" dirty="0" smtClean="0"/>
              <a:t>89% </a:t>
            </a:r>
            <a:r>
              <a:rPr lang="en-GB" sz="2000" dirty="0"/>
              <a:t>(</a:t>
            </a:r>
            <a:r>
              <a:rPr lang="en-GB" sz="2000" dirty="0" smtClean="0"/>
              <a:t>1,317) Public Protection Notifications </a:t>
            </a:r>
            <a:r>
              <a:rPr lang="en-GB" sz="2000" dirty="0"/>
              <a:t>logged and </a:t>
            </a:r>
            <a:r>
              <a:rPr lang="en-GB" sz="2000" dirty="0" smtClean="0"/>
              <a:t>closed</a:t>
            </a:r>
            <a:endParaRPr lang="en-GB" sz="2000" dirty="0"/>
          </a:p>
        </p:txBody>
      </p:sp>
      <p:sp>
        <p:nvSpPr>
          <p:cNvPr id="15" name="TextBox 14"/>
          <p:cNvSpPr txBox="1"/>
          <p:nvPr/>
        </p:nvSpPr>
        <p:spPr>
          <a:xfrm>
            <a:off x="3923928" y="1196752"/>
            <a:ext cx="2376264" cy="132343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w="19050">
            <a:solidFill>
              <a:schemeClr val="tx1"/>
            </a:solidFill>
          </a:ln>
        </p:spPr>
        <p:txBody>
          <a:bodyPr wrap="square" rtlCol="0">
            <a:spAutoFit/>
          </a:bodyPr>
          <a:lstStyle/>
          <a:p>
            <a:r>
              <a:rPr lang="en-GB" sz="2000" dirty="0" smtClean="0"/>
              <a:t>11% (167) Public Protection Notifications progressed </a:t>
            </a:r>
            <a:endParaRPr lang="en-GB" sz="2000" dirty="0"/>
          </a:p>
        </p:txBody>
      </p:sp>
      <p:pic>
        <p:nvPicPr>
          <p:cNvPr id="21" name="Picture 3"/>
          <p:cNvPicPr>
            <a:picLocks noChangeAspect="1" noChangeArrowheads="1"/>
          </p:cNvPicPr>
          <p:nvPr/>
        </p:nvPicPr>
        <p:blipFill>
          <a:blip r:embed="rId3" cstate="print"/>
          <a:srcRect l="38881" t="27513" r="41847" b="60335"/>
          <a:stretch>
            <a:fillRect/>
          </a:stretch>
        </p:blipFill>
        <p:spPr bwMode="auto">
          <a:xfrm>
            <a:off x="8388424" y="2924944"/>
            <a:ext cx="546678" cy="445954"/>
          </a:xfrm>
          <a:prstGeom prst="rect">
            <a:avLst/>
          </a:prstGeom>
          <a:noFill/>
          <a:ln w="9525" algn="in">
            <a:noFill/>
            <a:miter lim="800000"/>
            <a:headEnd/>
            <a:tailEnd/>
          </a:ln>
          <a:effectLst/>
        </p:spPr>
      </p:pic>
      <p:pic>
        <p:nvPicPr>
          <p:cNvPr id="22" name="Picture 4"/>
          <p:cNvPicPr>
            <a:picLocks noChangeAspect="1" noChangeArrowheads="1"/>
          </p:cNvPicPr>
          <p:nvPr/>
        </p:nvPicPr>
        <p:blipFill>
          <a:blip r:embed="rId3" cstate="print"/>
          <a:srcRect l="12491" t="26666" r="68851" b="59982"/>
          <a:stretch>
            <a:fillRect/>
          </a:stretch>
        </p:blipFill>
        <p:spPr bwMode="auto">
          <a:xfrm>
            <a:off x="2771800" y="5733256"/>
            <a:ext cx="592305" cy="431708"/>
          </a:xfrm>
          <a:prstGeom prst="rect">
            <a:avLst/>
          </a:prstGeom>
          <a:noFill/>
          <a:ln w="9525" algn="in">
            <a:noFill/>
            <a:miter lim="800000"/>
            <a:headEnd/>
            <a:tailEnd/>
          </a:ln>
          <a:effectLst/>
        </p:spPr>
      </p:pic>
      <p:pic>
        <p:nvPicPr>
          <p:cNvPr id="23" name="Picture 6"/>
          <p:cNvPicPr>
            <a:picLocks noChangeAspect="1" noChangeArrowheads="1"/>
          </p:cNvPicPr>
          <p:nvPr/>
        </p:nvPicPr>
        <p:blipFill>
          <a:blip r:embed="rId3" cstate="print"/>
          <a:srcRect l="67494" t="27559" r="13234" b="59789"/>
          <a:stretch>
            <a:fillRect/>
          </a:stretch>
        </p:blipFill>
        <p:spPr bwMode="auto">
          <a:xfrm>
            <a:off x="7740352" y="2060848"/>
            <a:ext cx="546678" cy="410148"/>
          </a:xfrm>
          <a:prstGeom prst="rect">
            <a:avLst/>
          </a:prstGeom>
          <a:noFill/>
          <a:ln w="9525" algn="in">
            <a:noFill/>
            <a:miter lim="800000"/>
            <a:headEnd/>
            <a:tailEnd/>
          </a:ln>
          <a:effectLst/>
        </p:spPr>
      </p:pic>
      <p:pic>
        <p:nvPicPr>
          <p:cNvPr id="24" name="Picture 7"/>
          <p:cNvPicPr>
            <a:picLocks noChangeAspect="1" noChangeArrowheads="1"/>
          </p:cNvPicPr>
          <p:nvPr/>
        </p:nvPicPr>
        <p:blipFill>
          <a:blip r:embed="rId3" cstate="print"/>
          <a:srcRect l="7304" t="49039" r="76651" b="40900"/>
          <a:stretch>
            <a:fillRect/>
          </a:stretch>
        </p:blipFill>
        <p:spPr bwMode="auto">
          <a:xfrm>
            <a:off x="3851920" y="5013176"/>
            <a:ext cx="537892" cy="390797"/>
          </a:xfrm>
          <a:prstGeom prst="rect">
            <a:avLst/>
          </a:prstGeom>
          <a:noFill/>
          <a:ln w="9525" algn="in">
            <a:noFill/>
            <a:miter lim="800000"/>
            <a:headEnd/>
            <a:tailEnd/>
          </a:ln>
          <a:effectLst/>
        </p:spPr>
      </p:pic>
      <p:pic>
        <p:nvPicPr>
          <p:cNvPr id="25" name="Picture 8"/>
          <p:cNvPicPr>
            <a:picLocks noChangeAspect="1" noChangeArrowheads="1"/>
          </p:cNvPicPr>
          <p:nvPr/>
        </p:nvPicPr>
        <p:blipFill>
          <a:blip r:embed="rId3" cstate="print"/>
          <a:srcRect l="22722" t="48943" r="63936" b="40475"/>
          <a:stretch>
            <a:fillRect/>
          </a:stretch>
        </p:blipFill>
        <p:spPr bwMode="auto">
          <a:xfrm>
            <a:off x="6372200" y="3356992"/>
            <a:ext cx="504056" cy="445954"/>
          </a:xfrm>
          <a:prstGeom prst="rect">
            <a:avLst/>
          </a:prstGeom>
          <a:noFill/>
          <a:ln w="9525" algn="in">
            <a:noFill/>
            <a:miter lim="800000"/>
            <a:headEnd/>
            <a:tailEnd/>
          </a:ln>
          <a:effectLst/>
        </p:spPr>
      </p:pic>
      <p:pic>
        <p:nvPicPr>
          <p:cNvPr id="26" name="Picture 9"/>
          <p:cNvPicPr>
            <a:picLocks noChangeAspect="1" noChangeArrowheads="1"/>
          </p:cNvPicPr>
          <p:nvPr/>
        </p:nvPicPr>
        <p:blipFill>
          <a:blip r:embed="rId3" cstate="print"/>
          <a:srcRect l="34877" t="48518" r="48700" b="40672"/>
          <a:stretch>
            <a:fillRect/>
          </a:stretch>
        </p:blipFill>
        <p:spPr bwMode="auto">
          <a:xfrm>
            <a:off x="5148064" y="4005064"/>
            <a:ext cx="504983" cy="445954"/>
          </a:xfrm>
          <a:prstGeom prst="rect">
            <a:avLst/>
          </a:prstGeom>
          <a:noFill/>
          <a:ln w="9525" algn="in">
            <a:noFill/>
            <a:miter lim="800000"/>
            <a:headEnd/>
            <a:tailEnd/>
          </a:ln>
          <a:effectLst/>
        </p:spPr>
      </p:pic>
      <p:pic>
        <p:nvPicPr>
          <p:cNvPr id="27" name="Picture 10"/>
          <p:cNvPicPr>
            <a:picLocks noChangeAspect="1" noChangeArrowheads="1"/>
          </p:cNvPicPr>
          <p:nvPr/>
        </p:nvPicPr>
        <p:blipFill>
          <a:blip r:embed="rId3" cstate="print"/>
          <a:srcRect l="50594" t="49138" r="34352" b="40884"/>
          <a:stretch>
            <a:fillRect/>
          </a:stretch>
        </p:blipFill>
        <p:spPr bwMode="auto">
          <a:xfrm>
            <a:off x="5580112" y="5229200"/>
            <a:ext cx="546678" cy="445954"/>
          </a:xfrm>
          <a:prstGeom prst="rect">
            <a:avLst/>
          </a:prstGeom>
          <a:noFill/>
          <a:ln w="9525" algn="in">
            <a:noFill/>
            <a:miter lim="800000"/>
            <a:headEnd/>
            <a:tailEnd/>
          </a:ln>
          <a:effectLst/>
        </p:spPr>
      </p:pic>
      <p:pic>
        <p:nvPicPr>
          <p:cNvPr id="28" name="Picture 11"/>
          <p:cNvPicPr>
            <a:picLocks noChangeAspect="1" noChangeArrowheads="1"/>
          </p:cNvPicPr>
          <p:nvPr/>
        </p:nvPicPr>
        <p:blipFill>
          <a:blip r:embed="rId3" cstate="print"/>
          <a:srcRect l="63934" t="48677" r="19757" b="40900"/>
          <a:stretch>
            <a:fillRect/>
          </a:stretch>
        </p:blipFill>
        <p:spPr bwMode="auto">
          <a:xfrm>
            <a:off x="7524328" y="3933056"/>
            <a:ext cx="584970" cy="445954"/>
          </a:xfrm>
          <a:prstGeom prst="rect">
            <a:avLst/>
          </a:prstGeom>
          <a:noFill/>
          <a:ln w="9525" algn="in">
            <a:noFill/>
            <a:miter lim="800000"/>
            <a:headEnd/>
            <a:tailEnd/>
          </a:ln>
          <a:effectLst/>
        </p:spPr>
      </p:pic>
      <p:pic>
        <p:nvPicPr>
          <p:cNvPr id="29" name="Picture 12"/>
          <p:cNvPicPr>
            <a:picLocks noChangeAspect="1" noChangeArrowheads="1"/>
          </p:cNvPicPr>
          <p:nvPr/>
        </p:nvPicPr>
        <p:blipFill>
          <a:blip r:embed="rId3" cstate="print"/>
          <a:srcRect l="79422" t="48679" r="6779" b="40475"/>
          <a:stretch>
            <a:fillRect/>
          </a:stretch>
        </p:blipFill>
        <p:spPr bwMode="auto">
          <a:xfrm>
            <a:off x="7524328" y="5157192"/>
            <a:ext cx="504056" cy="445954"/>
          </a:xfrm>
          <a:prstGeom prst="rect">
            <a:avLst/>
          </a:prstGeom>
          <a:noFill/>
          <a:ln w="9525" algn="in">
            <a:noFill/>
            <a:miter lim="800000"/>
            <a:headEnd/>
            <a:tailEnd/>
          </a:ln>
          <a:effectLst/>
        </p:spPr>
      </p:pic>
      <p:sp>
        <p:nvSpPr>
          <p:cNvPr id="31" name="TextBox 30"/>
          <p:cNvSpPr txBox="1"/>
          <p:nvPr/>
        </p:nvSpPr>
        <p:spPr>
          <a:xfrm>
            <a:off x="2411760" y="6237312"/>
            <a:ext cx="1296144" cy="307777"/>
          </a:xfrm>
          <a:prstGeom prst="rect">
            <a:avLst/>
          </a:prstGeom>
          <a:noFill/>
        </p:spPr>
        <p:txBody>
          <a:bodyPr wrap="square" rtlCol="0">
            <a:spAutoFit/>
          </a:bodyPr>
          <a:lstStyle/>
          <a:p>
            <a:pPr algn="ctr"/>
            <a:r>
              <a:rPr lang="en-GB" sz="1400" b="1" dirty="0" smtClean="0"/>
              <a:t>Verbal Abuse</a:t>
            </a:r>
            <a:endParaRPr lang="en-GB" sz="1400" b="1" dirty="0"/>
          </a:p>
        </p:txBody>
      </p:sp>
      <p:sp>
        <p:nvSpPr>
          <p:cNvPr id="32" name="TextBox 31"/>
          <p:cNvSpPr txBox="1"/>
          <p:nvPr/>
        </p:nvSpPr>
        <p:spPr>
          <a:xfrm>
            <a:off x="8177338" y="3356992"/>
            <a:ext cx="966662" cy="523220"/>
          </a:xfrm>
          <a:prstGeom prst="rect">
            <a:avLst/>
          </a:prstGeom>
          <a:noFill/>
        </p:spPr>
        <p:txBody>
          <a:bodyPr wrap="square" rtlCol="0">
            <a:spAutoFit/>
          </a:bodyPr>
          <a:lstStyle/>
          <a:p>
            <a:pPr algn="ctr"/>
            <a:r>
              <a:rPr lang="en-GB" sz="1400" b="1" dirty="0" smtClean="0"/>
              <a:t>Physical Abuse</a:t>
            </a:r>
            <a:endParaRPr lang="en-GB" sz="1400" b="1" dirty="0"/>
          </a:p>
        </p:txBody>
      </p:sp>
      <p:sp>
        <p:nvSpPr>
          <p:cNvPr id="33" name="TextBox 32"/>
          <p:cNvSpPr txBox="1"/>
          <p:nvPr/>
        </p:nvSpPr>
        <p:spPr>
          <a:xfrm>
            <a:off x="3563888" y="5517232"/>
            <a:ext cx="1224136" cy="307777"/>
          </a:xfrm>
          <a:prstGeom prst="rect">
            <a:avLst/>
          </a:prstGeom>
          <a:noFill/>
        </p:spPr>
        <p:txBody>
          <a:bodyPr wrap="square" rtlCol="0">
            <a:spAutoFit/>
          </a:bodyPr>
          <a:lstStyle/>
          <a:p>
            <a:pPr algn="ctr"/>
            <a:r>
              <a:rPr lang="en-GB" sz="1400" b="1" dirty="0" smtClean="0"/>
              <a:t>Separation</a:t>
            </a:r>
            <a:endParaRPr lang="en-GB" sz="1400" b="1" dirty="0"/>
          </a:p>
        </p:txBody>
      </p:sp>
      <p:sp>
        <p:nvSpPr>
          <p:cNvPr id="34" name="TextBox 33"/>
          <p:cNvSpPr txBox="1"/>
          <p:nvPr/>
        </p:nvSpPr>
        <p:spPr>
          <a:xfrm>
            <a:off x="6156176" y="3861048"/>
            <a:ext cx="966662" cy="523220"/>
          </a:xfrm>
          <a:prstGeom prst="rect">
            <a:avLst/>
          </a:prstGeom>
          <a:noFill/>
        </p:spPr>
        <p:txBody>
          <a:bodyPr wrap="square" rtlCol="0">
            <a:spAutoFit/>
          </a:bodyPr>
          <a:lstStyle/>
          <a:p>
            <a:pPr algn="ctr"/>
            <a:r>
              <a:rPr lang="en-GB" sz="1400" b="1" dirty="0" smtClean="0"/>
              <a:t>Domestic Violence</a:t>
            </a:r>
            <a:endParaRPr lang="en-GB" sz="1400" b="1" dirty="0"/>
          </a:p>
        </p:txBody>
      </p:sp>
      <p:sp>
        <p:nvSpPr>
          <p:cNvPr id="35" name="TextBox 34"/>
          <p:cNvSpPr txBox="1"/>
          <p:nvPr/>
        </p:nvSpPr>
        <p:spPr>
          <a:xfrm>
            <a:off x="5364088" y="5733256"/>
            <a:ext cx="966662" cy="523220"/>
          </a:xfrm>
          <a:prstGeom prst="rect">
            <a:avLst/>
          </a:prstGeom>
          <a:noFill/>
        </p:spPr>
        <p:txBody>
          <a:bodyPr wrap="square" rtlCol="0">
            <a:spAutoFit/>
          </a:bodyPr>
          <a:lstStyle/>
          <a:p>
            <a:pPr algn="ctr"/>
            <a:r>
              <a:rPr lang="en-GB" sz="1400" b="1" dirty="0" smtClean="0"/>
              <a:t>Alcohol Abuse</a:t>
            </a:r>
            <a:endParaRPr lang="en-GB" sz="1400" b="1" dirty="0"/>
          </a:p>
        </p:txBody>
      </p:sp>
      <p:sp>
        <p:nvSpPr>
          <p:cNvPr id="36" name="TextBox 35"/>
          <p:cNvSpPr txBox="1"/>
          <p:nvPr/>
        </p:nvSpPr>
        <p:spPr>
          <a:xfrm>
            <a:off x="7164288" y="5661248"/>
            <a:ext cx="1224136" cy="307777"/>
          </a:xfrm>
          <a:prstGeom prst="rect">
            <a:avLst/>
          </a:prstGeom>
          <a:noFill/>
        </p:spPr>
        <p:txBody>
          <a:bodyPr wrap="square" rtlCol="0">
            <a:spAutoFit/>
          </a:bodyPr>
          <a:lstStyle/>
          <a:p>
            <a:pPr algn="ctr"/>
            <a:r>
              <a:rPr lang="en-GB" sz="1400" b="1" dirty="0" smtClean="0"/>
              <a:t>Incarceration</a:t>
            </a:r>
            <a:endParaRPr lang="en-GB" sz="1400" b="1" dirty="0"/>
          </a:p>
        </p:txBody>
      </p:sp>
      <p:sp>
        <p:nvSpPr>
          <p:cNvPr id="37" name="TextBox 36"/>
          <p:cNvSpPr txBox="1"/>
          <p:nvPr/>
        </p:nvSpPr>
        <p:spPr>
          <a:xfrm>
            <a:off x="7308304" y="4509120"/>
            <a:ext cx="966662" cy="307777"/>
          </a:xfrm>
          <a:prstGeom prst="rect">
            <a:avLst/>
          </a:prstGeom>
          <a:noFill/>
        </p:spPr>
        <p:txBody>
          <a:bodyPr wrap="square" rtlCol="0">
            <a:spAutoFit/>
          </a:bodyPr>
          <a:lstStyle/>
          <a:p>
            <a:pPr algn="ctr"/>
            <a:r>
              <a:rPr lang="en-GB" sz="1400" b="1" dirty="0" smtClean="0"/>
              <a:t>Drug Use</a:t>
            </a:r>
            <a:endParaRPr lang="en-GB" sz="1400" b="1" dirty="0"/>
          </a:p>
        </p:txBody>
      </p:sp>
      <p:sp>
        <p:nvSpPr>
          <p:cNvPr id="38" name="TextBox 37"/>
          <p:cNvSpPr txBox="1"/>
          <p:nvPr/>
        </p:nvSpPr>
        <p:spPr>
          <a:xfrm>
            <a:off x="4572000" y="4509120"/>
            <a:ext cx="1512168" cy="307777"/>
          </a:xfrm>
          <a:prstGeom prst="rect">
            <a:avLst/>
          </a:prstGeom>
          <a:noFill/>
        </p:spPr>
        <p:txBody>
          <a:bodyPr wrap="square" rtlCol="0">
            <a:spAutoFit/>
          </a:bodyPr>
          <a:lstStyle/>
          <a:p>
            <a:pPr algn="ctr"/>
            <a:r>
              <a:rPr lang="en-GB" sz="1400" b="1" dirty="0" smtClean="0"/>
              <a:t>Mental Health</a:t>
            </a:r>
            <a:endParaRPr lang="en-GB" sz="1400" b="1" dirty="0"/>
          </a:p>
        </p:txBody>
      </p:sp>
      <p:sp>
        <p:nvSpPr>
          <p:cNvPr id="39" name="TextBox 38"/>
          <p:cNvSpPr txBox="1"/>
          <p:nvPr/>
        </p:nvSpPr>
        <p:spPr>
          <a:xfrm>
            <a:off x="7524328" y="2636912"/>
            <a:ext cx="966662" cy="523220"/>
          </a:xfrm>
          <a:prstGeom prst="rect">
            <a:avLst/>
          </a:prstGeom>
          <a:noFill/>
        </p:spPr>
        <p:txBody>
          <a:bodyPr wrap="square" rtlCol="0">
            <a:spAutoFit/>
          </a:bodyPr>
          <a:lstStyle/>
          <a:p>
            <a:pPr algn="ctr"/>
            <a:r>
              <a:rPr lang="en-GB" sz="1400" b="1" dirty="0" smtClean="0"/>
              <a:t>Sexual abuse</a:t>
            </a:r>
            <a:endParaRPr lang="en-GB" sz="1400" b="1" dirty="0"/>
          </a:p>
        </p:txBody>
      </p:sp>
      <p:sp>
        <p:nvSpPr>
          <p:cNvPr id="44" name="Rectangle 43"/>
          <p:cNvSpPr/>
          <p:nvPr/>
        </p:nvSpPr>
        <p:spPr>
          <a:xfrm>
            <a:off x="0" y="0"/>
            <a:ext cx="9144000" cy="864096"/>
          </a:xfrm>
          <a:prstGeom prst="rect">
            <a:avLst/>
          </a:prstGeom>
          <a:solidFill>
            <a:srgbClr val="02346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2339752" y="116632"/>
            <a:ext cx="4362476" cy="707886"/>
          </a:xfrm>
          <a:prstGeom prst="rect">
            <a:avLst/>
          </a:prstGeom>
          <a:noFill/>
        </p:spPr>
        <p:txBody>
          <a:bodyPr wrap="none" rtlCol="0">
            <a:spAutoFit/>
          </a:bodyPr>
          <a:lstStyle/>
          <a:p>
            <a:r>
              <a:rPr lang="en-GB" sz="4000" b="1" dirty="0" smtClean="0">
                <a:solidFill>
                  <a:schemeClr val="bg1"/>
                </a:solidFill>
                <a:latin typeface="Arial" pitchFamily="34" charset="0"/>
                <a:cs typeface="Arial" pitchFamily="34" charset="0"/>
              </a:rPr>
              <a:t>Police and ACE’s</a:t>
            </a:r>
            <a:endParaRPr lang="en-GB" sz="4000" b="1" dirty="0">
              <a:solidFill>
                <a:schemeClr val="bg1"/>
              </a:solidFill>
              <a:latin typeface="Arial" pitchFamily="34" charset="0"/>
              <a:cs typeface="Arial" pitchFamily="34" charset="0"/>
            </a:endParaRPr>
          </a:p>
        </p:txBody>
      </p:sp>
      <p:pic>
        <p:nvPicPr>
          <p:cNvPr id="9" name="Picture 2"/>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rot="21001887">
            <a:off x="-652407" y="1485658"/>
            <a:ext cx="10395132" cy="460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4744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par>
                                <p:cTn id="27" presetID="2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par>
                                <p:cTn id="33" presetID="22" presetClass="entr" presetSubtype="4"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00"/>
                                        <p:tgtEl>
                                          <p:spTgt spid="34"/>
                                        </p:tgtEl>
                                      </p:cBhvr>
                                    </p:animEffect>
                                  </p:childTnLst>
                                </p:cTn>
                              </p:par>
                              <p:par>
                                <p:cTn id="39" presetID="22" presetClass="entr" presetSubtype="4"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down)">
                                      <p:cBhvr>
                                        <p:cTn id="44" dur="500"/>
                                        <p:tgtEl>
                                          <p:spTgt spid="35"/>
                                        </p:tgtEl>
                                      </p:cBhvr>
                                    </p:animEffect>
                                  </p:childTnLst>
                                </p:cTn>
                              </p:par>
                              <p:par>
                                <p:cTn id="45" presetID="22" presetClass="entr" presetSubtype="4"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par>
                                <p:cTn id="51" presetID="22" presetClass="entr" presetSubtype="4"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down)">
                                      <p:cBhvr>
                                        <p:cTn id="53" dur="500"/>
                                        <p:tgtEl>
                                          <p:spTgt spid="2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par>
                                <p:cTn id="57" presetID="22" presetClass="entr" presetSubtype="4"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500"/>
                                        <p:tgtEl>
                                          <p:spTgt spid="23"/>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down)">
                                      <p:cBhvr>
                                        <p:cTn id="62" dur="500"/>
                                        <p:tgtEl>
                                          <p:spTgt spid="39"/>
                                        </p:tgtEl>
                                      </p:cBhvr>
                                    </p:animEffect>
                                  </p:childTnLst>
                                </p:cTn>
                              </p:par>
                              <p:par>
                                <p:cTn id="63" presetID="22" presetClass="entr" presetSubtype="4"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down)">
                                      <p:cBhvr>
                                        <p:cTn id="65" dur="500"/>
                                        <p:tgtEl>
                                          <p:spTgt spid="21"/>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par>
                                <p:cTn id="69" presetID="22" presetClass="entr" presetSubtype="4"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down)">
                                      <p:cBhvr>
                                        <p:cTn id="71" dur="500"/>
                                        <p:tgtEl>
                                          <p:spTgt spid="28"/>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down)">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108520" y="836712"/>
            <a:ext cx="1036893" cy="1355031"/>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7884368" y="836712"/>
            <a:ext cx="1144628" cy="1527622"/>
          </a:xfrm>
          <a:prstGeom prst="rect">
            <a:avLst/>
          </a:prstGeom>
          <a:noFill/>
          <a:ln w="9525">
            <a:noFill/>
            <a:miter lim="800000"/>
            <a:headEnd/>
            <a:tailEnd/>
          </a:ln>
        </p:spPr>
      </p:pic>
      <p:sp>
        <p:nvSpPr>
          <p:cNvPr id="3" name="Content Placeholder 2"/>
          <p:cNvSpPr>
            <a:spLocks noGrp="1"/>
          </p:cNvSpPr>
          <p:nvPr>
            <p:ph idx="1"/>
          </p:nvPr>
        </p:nvSpPr>
        <p:spPr>
          <a:xfrm>
            <a:off x="1043608" y="1052736"/>
            <a:ext cx="7056784" cy="936104"/>
          </a:xfrm>
        </p:spPr>
        <p:txBody>
          <a:bodyPr>
            <a:normAutofit fontScale="92500"/>
          </a:bodyPr>
          <a:lstStyle/>
          <a:p>
            <a:pPr lvl="0" algn="ctr" fontAlgn="base">
              <a:spcBef>
                <a:spcPct val="0"/>
              </a:spcBef>
              <a:spcAft>
                <a:spcPct val="0"/>
              </a:spcAft>
              <a:buNone/>
            </a:pPr>
            <a:r>
              <a:rPr lang="en-GB" sz="2800" dirty="0" smtClean="0">
                <a:latin typeface="Arial" pitchFamily="34" charset="0"/>
                <a:ea typeface="Calibri" pitchFamily="34" charset="0"/>
                <a:cs typeface="Arial" pitchFamily="34" charset="0"/>
              </a:rPr>
              <a:t>Early Intervention and Prompt Positive Action: </a:t>
            </a:r>
          </a:p>
          <a:p>
            <a:pPr lvl="0" algn="ctr" fontAlgn="base">
              <a:lnSpc>
                <a:spcPct val="90000"/>
              </a:lnSpc>
              <a:spcBef>
                <a:spcPct val="0"/>
              </a:spcBef>
              <a:spcAft>
                <a:spcPct val="0"/>
              </a:spcAft>
              <a:buNone/>
            </a:pPr>
            <a:r>
              <a:rPr lang="en-GB" sz="2800" dirty="0" smtClean="0">
                <a:latin typeface="Arial" pitchFamily="34" charset="0"/>
                <a:ea typeface="Calibri" pitchFamily="34" charset="0"/>
                <a:cs typeface="Arial" pitchFamily="34" charset="0"/>
              </a:rPr>
              <a:t>Breaking the Generational Cycle of Crime</a:t>
            </a:r>
          </a:p>
          <a:p>
            <a:endParaRPr lang="en-GB" sz="1800" dirty="0" smtClean="0"/>
          </a:p>
          <a:p>
            <a:endParaRPr lang="en-GB" dirty="0"/>
          </a:p>
        </p:txBody>
      </p:sp>
      <p:sp>
        <p:nvSpPr>
          <p:cNvPr id="6" name="Rectangle 5"/>
          <p:cNvSpPr/>
          <p:nvPr/>
        </p:nvSpPr>
        <p:spPr>
          <a:xfrm>
            <a:off x="0" y="0"/>
            <a:ext cx="9144000" cy="864096"/>
          </a:xfrm>
          <a:prstGeom prst="rect">
            <a:avLst/>
          </a:prstGeom>
          <a:solidFill>
            <a:srgbClr val="02346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07504" y="116632"/>
            <a:ext cx="8938986" cy="646331"/>
          </a:xfrm>
          <a:prstGeom prst="rect">
            <a:avLst/>
          </a:prstGeom>
          <a:noFill/>
        </p:spPr>
        <p:txBody>
          <a:bodyPr wrap="none" rtlCol="0">
            <a:spAutoFit/>
          </a:bodyPr>
          <a:lstStyle/>
          <a:p>
            <a:r>
              <a:rPr lang="en-GB" sz="3600" b="1" dirty="0" smtClean="0">
                <a:solidFill>
                  <a:schemeClr val="bg1"/>
                </a:solidFill>
                <a:ea typeface="Calibri" pitchFamily="34" charset="0"/>
                <a:cs typeface="Arial" pitchFamily="34" charset="0"/>
              </a:rPr>
              <a:t>Early Intervention and Prompt Positive Action</a:t>
            </a:r>
            <a:endParaRPr lang="en-GB" sz="3600" b="1" dirty="0">
              <a:solidFill>
                <a:schemeClr val="bg1"/>
              </a:solidFill>
              <a:ea typeface="Calibri" pitchFamily="34" charset="0"/>
              <a:cs typeface="Arial" pitchFamily="34" charset="0"/>
            </a:endParaRPr>
          </a:p>
        </p:txBody>
      </p:sp>
      <p:sp>
        <p:nvSpPr>
          <p:cNvPr id="9" name="Content Placeholder 2"/>
          <p:cNvSpPr txBox="1">
            <a:spLocks/>
          </p:cNvSpPr>
          <p:nvPr/>
        </p:nvSpPr>
        <p:spPr>
          <a:xfrm>
            <a:off x="0" y="2276872"/>
            <a:ext cx="9144000" cy="5328592"/>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lang="en-US" sz="2600" dirty="0" smtClean="0"/>
              <a:t>2 year; April 16 - March 18 </a:t>
            </a:r>
          </a:p>
          <a:p>
            <a:pPr marL="342900" indent="-342900">
              <a:spcBef>
                <a:spcPct val="20000"/>
              </a:spcBef>
              <a:buFont typeface="Arial" pitchFamily="34" charset="0"/>
              <a:buChar char="•"/>
              <a:defRPr/>
            </a:pPr>
            <a:r>
              <a:rPr lang="en-GB" sz="2600" dirty="0" smtClean="0"/>
              <a:t>The two year programme is the only one of its kind in the UK, it is funded by the Home Office’s Police Innovation Fund and is being piloted in the Bridgend area. </a:t>
            </a:r>
          </a:p>
          <a:p>
            <a:pPr marL="342900" lvl="0" indent="-342900">
              <a:spcBef>
                <a:spcPct val="20000"/>
              </a:spcBef>
              <a:buFont typeface="Arial" pitchFamily="34" charset="0"/>
              <a:buChar char="•"/>
              <a:defRPr/>
            </a:pPr>
            <a:r>
              <a:rPr lang="en-US" sz="2600" dirty="0" smtClean="0"/>
              <a:t>Public Health Wales, The Police and Crime Commissioner, South Wales Police, NSPCC </a:t>
            </a:r>
            <a:r>
              <a:rPr lang="en-US" sz="2600" dirty="0" err="1" smtClean="0"/>
              <a:t>Cymru</a:t>
            </a:r>
            <a:r>
              <a:rPr lang="en-US" sz="2600" dirty="0" smtClean="0"/>
              <a:t>, Barnardos and Bridgend County Borough Council </a:t>
            </a:r>
          </a:p>
          <a:p>
            <a:pPr marL="342900" lvl="0" indent="-342900">
              <a:spcBef>
                <a:spcPct val="20000"/>
              </a:spcBef>
              <a:buFont typeface="Arial" pitchFamily="34" charset="0"/>
              <a:buChar char="•"/>
              <a:defRPr/>
            </a:pPr>
            <a:r>
              <a:rPr lang="en-US" sz="2600" dirty="0" smtClean="0"/>
              <a:t>Develop a long-term approach to reduce ACEs and support those affected.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686800" cy="4525963"/>
          </a:xfrm>
        </p:spPr>
        <p:txBody>
          <a:bodyPr/>
          <a:lstStyle/>
          <a:p>
            <a:pPr>
              <a:buNone/>
            </a:pPr>
            <a:r>
              <a:rPr lang="en-GB" sz="3600" dirty="0" smtClean="0"/>
              <a:t>Shared understandings</a:t>
            </a:r>
          </a:p>
          <a:p>
            <a:pPr lvl="1"/>
            <a:r>
              <a:rPr lang="en-GB" sz="3200" dirty="0" smtClean="0"/>
              <a:t>Limitations </a:t>
            </a:r>
          </a:p>
          <a:p>
            <a:pPr lvl="1"/>
            <a:r>
              <a:rPr lang="en-GB" sz="3200" dirty="0" smtClean="0"/>
              <a:t>Policies and protocol</a:t>
            </a:r>
          </a:p>
          <a:p>
            <a:pPr lvl="1"/>
            <a:r>
              <a:rPr lang="en-GB" sz="3200" dirty="0" smtClean="0"/>
              <a:t>Ethical research</a:t>
            </a:r>
          </a:p>
          <a:p>
            <a:pPr lvl="1"/>
            <a:r>
              <a:rPr lang="en-GB" sz="3200" dirty="0" smtClean="0"/>
              <a:t>Development of protocol for research observations</a:t>
            </a:r>
          </a:p>
          <a:p>
            <a:pPr lvl="1"/>
            <a:r>
              <a:rPr lang="en-GB" sz="3200" dirty="0" smtClean="0"/>
              <a:t>ACRONYMS</a:t>
            </a:r>
          </a:p>
          <a:p>
            <a:pPr lvl="1"/>
            <a:endParaRPr lang="en-GB" dirty="0"/>
          </a:p>
        </p:txBody>
      </p:sp>
      <p:sp>
        <p:nvSpPr>
          <p:cNvPr id="8" name="TextBox 7"/>
          <p:cNvSpPr txBox="1"/>
          <p:nvPr/>
        </p:nvSpPr>
        <p:spPr>
          <a:xfrm>
            <a:off x="6012160" y="5229200"/>
            <a:ext cx="2249334" cy="1015663"/>
          </a:xfrm>
          <a:prstGeom prst="rect">
            <a:avLst/>
          </a:prstGeom>
          <a:noFill/>
        </p:spPr>
        <p:txBody>
          <a:bodyPr wrap="none" rtlCol="0">
            <a:spAutoFit/>
          </a:bodyPr>
          <a:lstStyle/>
          <a:p>
            <a:r>
              <a:rPr lang="en-GB" sz="6000" b="1" dirty="0" smtClean="0">
                <a:solidFill>
                  <a:schemeClr val="tx2"/>
                </a:solidFill>
              </a:rPr>
              <a:t>NOMS</a:t>
            </a:r>
            <a:endParaRPr lang="en-GB" sz="6000" b="1" dirty="0">
              <a:solidFill>
                <a:schemeClr val="tx2"/>
              </a:solidFill>
            </a:endParaRPr>
          </a:p>
        </p:txBody>
      </p:sp>
      <p:sp>
        <p:nvSpPr>
          <p:cNvPr id="9" name="TextBox 8"/>
          <p:cNvSpPr txBox="1"/>
          <p:nvPr/>
        </p:nvSpPr>
        <p:spPr>
          <a:xfrm>
            <a:off x="2555776" y="5445224"/>
            <a:ext cx="1330814" cy="1015663"/>
          </a:xfrm>
          <a:prstGeom prst="rect">
            <a:avLst/>
          </a:prstGeom>
          <a:noFill/>
        </p:spPr>
        <p:txBody>
          <a:bodyPr wrap="none" rtlCol="0">
            <a:spAutoFit/>
          </a:bodyPr>
          <a:lstStyle/>
          <a:p>
            <a:r>
              <a:rPr lang="en-GB" sz="6000" b="1" dirty="0" smtClean="0">
                <a:solidFill>
                  <a:schemeClr val="tx2"/>
                </a:solidFill>
              </a:rPr>
              <a:t>CSE</a:t>
            </a:r>
            <a:endParaRPr lang="en-GB" sz="6000" b="1" dirty="0">
              <a:solidFill>
                <a:schemeClr val="tx2"/>
              </a:solidFill>
            </a:endParaRPr>
          </a:p>
        </p:txBody>
      </p:sp>
      <p:sp>
        <p:nvSpPr>
          <p:cNvPr id="10" name="TextBox 9"/>
          <p:cNvSpPr txBox="1"/>
          <p:nvPr/>
        </p:nvSpPr>
        <p:spPr>
          <a:xfrm>
            <a:off x="683568" y="5842337"/>
            <a:ext cx="1524776" cy="1015663"/>
          </a:xfrm>
          <a:prstGeom prst="rect">
            <a:avLst/>
          </a:prstGeom>
          <a:noFill/>
        </p:spPr>
        <p:txBody>
          <a:bodyPr wrap="none" rtlCol="0">
            <a:spAutoFit/>
          </a:bodyPr>
          <a:lstStyle/>
          <a:p>
            <a:r>
              <a:rPr lang="en-GB" sz="6000" b="1" dirty="0" smtClean="0">
                <a:solidFill>
                  <a:schemeClr val="tx2"/>
                </a:solidFill>
              </a:rPr>
              <a:t>BCU</a:t>
            </a:r>
            <a:endParaRPr lang="en-GB" sz="6000" b="1" dirty="0">
              <a:solidFill>
                <a:schemeClr val="tx2"/>
              </a:solidFill>
            </a:endParaRPr>
          </a:p>
        </p:txBody>
      </p:sp>
      <p:sp>
        <p:nvSpPr>
          <p:cNvPr id="11" name="TextBox 10"/>
          <p:cNvSpPr txBox="1"/>
          <p:nvPr/>
        </p:nvSpPr>
        <p:spPr>
          <a:xfrm>
            <a:off x="3779912" y="5842337"/>
            <a:ext cx="2581156" cy="1015663"/>
          </a:xfrm>
          <a:prstGeom prst="rect">
            <a:avLst/>
          </a:prstGeom>
          <a:noFill/>
        </p:spPr>
        <p:txBody>
          <a:bodyPr wrap="none" rtlCol="0">
            <a:spAutoFit/>
          </a:bodyPr>
          <a:lstStyle/>
          <a:p>
            <a:r>
              <a:rPr lang="en-GB" sz="6000" b="1" dirty="0" smtClean="0">
                <a:solidFill>
                  <a:schemeClr val="tx2"/>
                </a:solidFill>
              </a:rPr>
              <a:t>CAMHS</a:t>
            </a:r>
            <a:endParaRPr lang="en-GB" sz="6000" b="1" dirty="0">
              <a:solidFill>
                <a:schemeClr val="tx2"/>
              </a:solidFill>
            </a:endParaRPr>
          </a:p>
        </p:txBody>
      </p:sp>
      <p:sp>
        <p:nvSpPr>
          <p:cNvPr id="13" name="Rectangle 12"/>
          <p:cNvSpPr/>
          <p:nvPr/>
        </p:nvSpPr>
        <p:spPr>
          <a:xfrm>
            <a:off x="0" y="0"/>
            <a:ext cx="9144000" cy="864096"/>
          </a:xfrm>
          <a:prstGeom prst="rect">
            <a:avLst/>
          </a:prstGeom>
          <a:solidFill>
            <a:srgbClr val="0234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060003" y="116632"/>
            <a:ext cx="7040389" cy="707886"/>
          </a:xfrm>
          <a:prstGeom prst="rect">
            <a:avLst/>
          </a:prstGeom>
          <a:solidFill>
            <a:schemeClr val="tx2"/>
          </a:solidFill>
        </p:spPr>
        <p:txBody>
          <a:bodyPr wrap="none" rtlCol="0">
            <a:spAutoFit/>
          </a:bodyPr>
          <a:lstStyle/>
          <a:p>
            <a:r>
              <a:rPr lang="en-GB" sz="4000" b="1" dirty="0" smtClean="0">
                <a:solidFill>
                  <a:schemeClr val="bg1"/>
                </a:solidFill>
                <a:cs typeface="Arial" pitchFamily="34" charset="0"/>
              </a:rPr>
              <a:t>Research with and for the Police</a:t>
            </a:r>
            <a:endParaRPr lang="en-GB" sz="4000" b="1" dirty="0">
              <a:solidFill>
                <a:schemeClr val="bg1"/>
              </a:solidFill>
              <a:cs typeface="Arial" pitchFamily="34" charset="0"/>
            </a:endParaRPr>
          </a:p>
        </p:txBody>
      </p:sp>
      <p:sp>
        <p:nvSpPr>
          <p:cNvPr id="16" name="TextBox 15"/>
          <p:cNvSpPr txBox="1"/>
          <p:nvPr/>
        </p:nvSpPr>
        <p:spPr>
          <a:xfrm>
            <a:off x="4283968" y="4293096"/>
            <a:ext cx="1697901" cy="1015663"/>
          </a:xfrm>
          <a:prstGeom prst="rect">
            <a:avLst/>
          </a:prstGeom>
          <a:noFill/>
        </p:spPr>
        <p:txBody>
          <a:bodyPr wrap="none" rtlCol="0">
            <a:spAutoFit/>
          </a:bodyPr>
          <a:lstStyle/>
          <a:p>
            <a:r>
              <a:rPr lang="en-GB" sz="6000" b="1" dirty="0" smtClean="0">
                <a:solidFill>
                  <a:schemeClr val="tx2"/>
                </a:solidFill>
              </a:rPr>
              <a:t>D&amp;D</a:t>
            </a:r>
            <a:endParaRPr lang="en-GB" sz="6000" b="1" dirty="0">
              <a:solidFill>
                <a:schemeClr val="tx2"/>
              </a:solidFill>
            </a:endParaRPr>
          </a:p>
        </p:txBody>
      </p:sp>
      <p:sp>
        <p:nvSpPr>
          <p:cNvPr id="17" name="TextBox 16"/>
          <p:cNvSpPr txBox="1"/>
          <p:nvPr/>
        </p:nvSpPr>
        <p:spPr>
          <a:xfrm>
            <a:off x="251520" y="4581128"/>
            <a:ext cx="1430200" cy="1015663"/>
          </a:xfrm>
          <a:prstGeom prst="rect">
            <a:avLst/>
          </a:prstGeom>
          <a:noFill/>
        </p:spPr>
        <p:txBody>
          <a:bodyPr wrap="none" rtlCol="0">
            <a:spAutoFit/>
          </a:bodyPr>
          <a:lstStyle/>
          <a:p>
            <a:r>
              <a:rPr lang="en-GB" sz="6000" b="1" dirty="0" smtClean="0">
                <a:solidFill>
                  <a:schemeClr val="tx2"/>
                </a:solidFill>
              </a:rPr>
              <a:t>DCF</a:t>
            </a:r>
            <a:endParaRPr lang="en-GB" sz="6000" b="1" dirty="0">
              <a:solidFill>
                <a:schemeClr val="tx2"/>
              </a:solidFill>
            </a:endParaRPr>
          </a:p>
        </p:txBody>
      </p:sp>
      <p:sp>
        <p:nvSpPr>
          <p:cNvPr id="18" name="TextBox 17"/>
          <p:cNvSpPr txBox="1"/>
          <p:nvPr/>
        </p:nvSpPr>
        <p:spPr>
          <a:xfrm>
            <a:off x="2411760" y="4077072"/>
            <a:ext cx="2016899" cy="1015663"/>
          </a:xfrm>
          <a:prstGeom prst="rect">
            <a:avLst/>
          </a:prstGeom>
          <a:noFill/>
        </p:spPr>
        <p:txBody>
          <a:bodyPr wrap="none" rtlCol="0">
            <a:spAutoFit/>
          </a:bodyPr>
          <a:lstStyle/>
          <a:p>
            <a:r>
              <a:rPr lang="en-GB" sz="6000" b="1" dirty="0" smtClean="0">
                <a:solidFill>
                  <a:schemeClr val="tx2"/>
                </a:solidFill>
              </a:rPr>
              <a:t>DMM</a:t>
            </a:r>
            <a:endParaRPr lang="en-GB" sz="6000" b="1" dirty="0">
              <a:solidFill>
                <a:schemeClr val="tx2"/>
              </a:solidFill>
            </a:endParaRPr>
          </a:p>
        </p:txBody>
      </p:sp>
      <p:sp>
        <p:nvSpPr>
          <p:cNvPr id="19" name="TextBox 18"/>
          <p:cNvSpPr txBox="1"/>
          <p:nvPr/>
        </p:nvSpPr>
        <p:spPr>
          <a:xfrm>
            <a:off x="5940152" y="4365104"/>
            <a:ext cx="1079142" cy="1015663"/>
          </a:xfrm>
          <a:prstGeom prst="rect">
            <a:avLst/>
          </a:prstGeom>
          <a:noFill/>
        </p:spPr>
        <p:txBody>
          <a:bodyPr wrap="none" rtlCol="0">
            <a:spAutoFit/>
          </a:bodyPr>
          <a:lstStyle/>
          <a:p>
            <a:r>
              <a:rPr lang="en-GB" sz="6000" b="1" dirty="0" smtClean="0">
                <a:solidFill>
                  <a:schemeClr val="tx2"/>
                </a:solidFill>
              </a:rPr>
              <a:t>DP</a:t>
            </a:r>
            <a:endParaRPr lang="en-GB" sz="6000" b="1" dirty="0">
              <a:solidFill>
                <a:schemeClr val="tx2"/>
              </a:solidFill>
            </a:endParaRPr>
          </a:p>
        </p:txBody>
      </p:sp>
      <p:sp>
        <p:nvSpPr>
          <p:cNvPr id="20" name="TextBox 19"/>
          <p:cNvSpPr txBox="1"/>
          <p:nvPr/>
        </p:nvSpPr>
        <p:spPr>
          <a:xfrm>
            <a:off x="7452320" y="3789040"/>
            <a:ext cx="1628907" cy="1015663"/>
          </a:xfrm>
          <a:prstGeom prst="rect">
            <a:avLst/>
          </a:prstGeom>
          <a:noFill/>
        </p:spPr>
        <p:txBody>
          <a:bodyPr wrap="none" rtlCol="0">
            <a:spAutoFit/>
          </a:bodyPr>
          <a:lstStyle/>
          <a:p>
            <a:r>
              <a:rPr lang="en-GB" sz="6000" b="1" dirty="0" smtClean="0">
                <a:solidFill>
                  <a:schemeClr val="tx2"/>
                </a:solidFill>
              </a:rPr>
              <a:t>ECM</a:t>
            </a:r>
            <a:endParaRPr lang="en-GB" sz="6000" b="1" dirty="0">
              <a:solidFill>
                <a:schemeClr val="tx2"/>
              </a:solidFill>
            </a:endParaRPr>
          </a:p>
        </p:txBody>
      </p:sp>
      <p:sp>
        <p:nvSpPr>
          <p:cNvPr id="21" name="TextBox 20"/>
          <p:cNvSpPr txBox="1"/>
          <p:nvPr/>
        </p:nvSpPr>
        <p:spPr>
          <a:xfrm>
            <a:off x="5796136" y="3429000"/>
            <a:ext cx="1416093" cy="1015663"/>
          </a:xfrm>
          <a:prstGeom prst="rect">
            <a:avLst/>
          </a:prstGeom>
          <a:noFill/>
        </p:spPr>
        <p:txBody>
          <a:bodyPr wrap="none" rtlCol="0">
            <a:spAutoFit/>
          </a:bodyPr>
          <a:lstStyle/>
          <a:p>
            <a:r>
              <a:rPr lang="en-GB" sz="6000" b="1" dirty="0" smtClean="0">
                <a:solidFill>
                  <a:schemeClr val="tx2"/>
                </a:solidFill>
              </a:rPr>
              <a:t>EDT</a:t>
            </a:r>
            <a:endParaRPr lang="en-GB" sz="6000" b="1" dirty="0">
              <a:solidFill>
                <a:schemeClr val="tx2"/>
              </a:solidFill>
            </a:endParaRPr>
          </a:p>
        </p:txBody>
      </p:sp>
      <p:sp>
        <p:nvSpPr>
          <p:cNvPr id="22" name="TextBox 21"/>
          <p:cNvSpPr txBox="1"/>
          <p:nvPr/>
        </p:nvSpPr>
        <p:spPr>
          <a:xfrm>
            <a:off x="3563888" y="3356992"/>
            <a:ext cx="2103717" cy="1015663"/>
          </a:xfrm>
          <a:prstGeom prst="rect">
            <a:avLst/>
          </a:prstGeom>
          <a:noFill/>
        </p:spPr>
        <p:txBody>
          <a:bodyPr wrap="none" rtlCol="0">
            <a:spAutoFit/>
          </a:bodyPr>
          <a:lstStyle/>
          <a:p>
            <a:r>
              <a:rPr lang="en-GB" sz="6000" b="1" dirty="0" smtClean="0">
                <a:solidFill>
                  <a:schemeClr val="tx2"/>
                </a:solidFill>
              </a:rPr>
              <a:t>FACTS</a:t>
            </a:r>
            <a:endParaRPr lang="en-GB" sz="6000" b="1" dirty="0">
              <a:solidFill>
                <a:schemeClr val="tx2"/>
              </a:solidFill>
            </a:endParaRPr>
          </a:p>
        </p:txBody>
      </p:sp>
      <p:sp>
        <p:nvSpPr>
          <p:cNvPr id="23" name="TextBox 22"/>
          <p:cNvSpPr txBox="1"/>
          <p:nvPr/>
        </p:nvSpPr>
        <p:spPr>
          <a:xfrm>
            <a:off x="467544" y="3789040"/>
            <a:ext cx="1869614" cy="1015663"/>
          </a:xfrm>
          <a:prstGeom prst="rect">
            <a:avLst/>
          </a:prstGeom>
          <a:noFill/>
        </p:spPr>
        <p:txBody>
          <a:bodyPr wrap="none" rtlCol="0">
            <a:spAutoFit/>
          </a:bodyPr>
          <a:lstStyle/>
          <a:p>
            <a:r>
              <a:rPr lang="en-GB" sz="6000" b="1" dirty="0" smtClean="0">
                <a:solidFill>
                  <a:schemeClr val="tx2"/>
                </a:solidFill>
              </a:rPr>
              <a:t>FDAC</a:t>
            </a:r>
            <a:endParaRPr lang="en-GB" sz="6000" b="1" dirty="0">
              <a:solidFill>
                <a:schemeClr val="tx2"/>
              </a:solidFill>
            </a:endParaRPr>
          </a:p>
        </p:txBody>
      </p:sp>
      <p:sp>
        <p:nvSpPr>
          <p:cNvPr id="24" name="TextBox 23"/>
          <p:cNvSpPr txBox="1"/>
          <p:nvPr/>
        </p:nvSpPr>
        <p:spPr>
          <a:xfrm>
            <a:off x="1763688" y="3356992"/>
            <a:ext cx="1644361" cy="1015663"/>
          </a:xfrm>
          <a:prstGeom prst="rect">
            <a:avLst/>
          </a:prstGeom>
          <a:noFill/>
        </p:spPr>
        <p:txBody>
          <a:bodyPr wrap="none" rtlCol="0">
            <a:spAutoFit/>
          </a:bodyPr>
          <a:lstStyle/>
          <a:p>
            <a:r>
              <a:rPr lang="en-GB" sz="6000" b="1" dirty="0" smtClean="0">
                <a:solidFill>
                  <a:schemeClr val="tx2"/>
                </a:solidFill>
              </a:rPr>
              <a:t>IAPT</a:t>
            </a:r>
            <a:endParaRPr lang="en-GB" sz="6000" b="1" dirty="0">
              <a:solidFill>
                <a:schemeClr val="tx2"/>
              </a:solidFill>
            </a:endParaRPr>
          </a:p>
        </p:txBody>
      </p:sp>
      <p:sp>
        <p:nvSpPr>
          <p:cNvPr id="25" name="TextBox 24"/>
          <p:cNvSpPr txBox="1"/>
          <p:nvPr/>
        </p:nvSpPr>
        <p:spPr>
          <a:xfrm>
            <a:off x="2771800" y="2780928"/>
            <a:ext cx="1409360" cy="1015663"/>
          </a:xfrm>
          <a:prstGeom prst="rect">
            <a:avLst/>
          </a:prstGeom>
          <a:noFill/>
        </p:spPr>
        <p:txBody>
          <a:bodyPr wrap="none" rtlCol="0">
            <a:spAutoFit/>
          </a:bodyPr>
          <a:lstStyle/>
          <a:p>
            <a:r>
              <a:rPr lang="en-GB" sz="6000" b="1" dirty="0" smtClean="0">
                <a:solidFill>
                  <a:schemeClr val="tx2"/>
                </a:solidFill>
              </a:rPr>
              <a:t>ICCI</a:t>
            </a:r>
            <a:endParaRPr lang="en-GB" sz="6000" b="1" dirty="0">
              <a:solidFill>
                <a:schemeClr val="tx2"/>
              </a:solidFill>
            </a:endParaRPr>
          </a:p>
        </p:txBody>
      </p:sp>
      <p:sp>
        <p:nvSpPr>
          <p:cNvPr id="26" name="TextBox 25"/>
          <p:cNvSpPr txBox="1"/>
          <p:nvPr/>
        </p:nvSpPr>
        <p:spPr>
          <a:xfrm>
            <a:off x="4932040" y="1844824"/>
            <a:ext cx="1226682" cy="1015663"/>
          </a:xfrm>
          <a:prstGeom prst="rect">
            <a:avLst/>
          </a:prstGeom>
          <a:noFill/>
        </p:spPr>
        <p:txBody>
          <a:bodyPr wrap="none" rtlCol="0">
            <a:spAutoFit/>
          </a:bodyPr>
          <a:lstStyle/>
          <a:p>
            <a:r>
              <a:rPr lang="en-GB" sz="6000" b="1" dirty="0" smtClean="0">
                <a:solidFill>
                  <a:schemeClr val="tx2"/>
                </a:solidFill>
              </a:rPr>
              <a:t>YJB</a:t>
            </a:r>
            <a:endParaRPr lang="en-GB" sz="6000" b="1" dirty="0">
              <a:solidFill>
                <a:schemeClr val="tx2"/>
              </a:solidFill>
            </a:endParaRPr>
          </a:p>
        </p:txBody>
      </p:sp>
      <p:sp>
        <p:nvSpPr>
          <p:cNvPr id="27" name="TextBox 26"/>
          <p:cNvSpPr txBox="1"/>
          <p:nvPr/>
        </p:nvSpPr>
        <p:spPr>
          <a:xfrm>
            <a:off x="7380312" y="2852936"/>
            <a:ext cx="1909497" cy="1015663"/>
          </a:xfrm>
          <a:prstGeom prst="rect">
            <a:avLst/>
          </a:prstGeom>
          <a:noFill/>
        </p:spPr>
        <p:txBody>
          <a:bodyPr wrap="none" rtlCol="0">
            <a:spAutoFit/>
          </a:bodyPr>
          <a:lstStyle/>
          <a:p>
            <a:r>
              <a:rPr lang="en-GB" sz="6000" b="1" dirty="0" smtClean="0">
                <a:solidFill>
                  <a:schemeClr val="tx2"/>
                </a:solidFill>
              </a:rPr>
              <a:t>LAAA</a:t>
            </a:r>
            <a:endParaRPr lang="en-GB" sz="6000" b="1" dirty="0">
              <a:solidFill>
                <a:schemeClr val="tx2"/>
              </a:solidFill>
            </a:endParaRPr>
          </a:p>
        </p:txBody>
      </p:sp>
      <p:sp>
        <p:nvSpPr>
          <p:cNvPr id="28" name="TextBox 27"/>
          <p:cNvSpPr txBox="1"/>
          <p:nvPr/>
        </p:nvSpPr>
        <p:spPr>
          <a:xfrm>
            <a:off x="5004048" y="2780928"/>
            <a:ext cx="1430200" cy="1015663"/>
          </a:xfrm>
          <a:prstGeom prst="rect">
            <a:avLst/>
          </a:prstGeom>
          <a:noFill/>
        </p:spPr>
        <p:txBody>
          <a:bodyPr wrap="none" rtlCol="0">
            <a:spAutoFit/>
          </a:bodyPr>
          <a:lstStyle/>
          <a:p>
            <a:r>
              <a:rPr lang="en-GB" sz="6000" b="1" dirty="0" smtClean="0">
                <a:solidFill>
                  <a:schemeClr val="tx2"/>
                </a:solidFill>
              </a:rPr>
              <a:t>LPIs</a:t>
            </a:r>
            <a:endParaRPr lang="en-GB" sz="6000" b="1" dirty="0">
              <a:solidFill>
                <a:schemeClr val="tx2"/>
              </a:solidFill>
            </a:endParaRPr>
          </a:p>
        </p:txBody>
      </p:sp>
      <p:sp>
        <p:nvSpPr>
          <p:cNvPr id="29" name="TextBox 28"/>
          <p:cNvSpPr txBox="1"/>
          <p:nvPr/>
        </p:nvSpPr>
        <p:spPr>
          <a:xfrm>
            <a:off x="179512" y="2708920"/>
            <a:ext cx="1653722" cy="1015663"/>
          </a:xfrm>
          <a:prstGeom prst="rect">
            <a:avLst/>
          </a:prstGeom>
          <a:noFill/>
        </p:spPr>
        <p:txBody>
          <a:bodyPr wrap="none" rtlCol="0">
            <a:spAutoFit/>
          </a:bodyPr>
          <a:lstStyle/>
          <a:p>
            <a:r>
              <a:rPr lang="en-GB" sz="6000" b="1" dirty="0" smtClean="0">
                <a:solidFill>
                  <a:schemeClr val="tx2"/>
                </a:solidFill>
              </a:rPr>
              <a:t>MBT</a:t>
            </a:r>
            <a:endParaRPr lang="en-GB" sz="6000" b="1" dirty="0">
              <a:solidFill>
                <a:schemeClr val="tx2"/>
              </a:solidFill>
            </a:endParaRPr>
          </a:p>
        </p:txBody>
      </p:sp>
      <p:sp>
        <p:nvSpPr>
          <p:cNvPr id="30" name="TextBox 29"/>
          <p:cNvSpPr txBox="1"/>
          <p:nvPr/>
        </p:nvSpPr>
        <p:spPr>
          <a:xfrm>
            <a:off x="3203848" y="2204864"/>
            <a:ext cx="2127505" cy="1015663"/>
          </a:xfrm>
          <a:prstGeom prst="rect">
            <a:avLst/>
          </a:prstGeom>
          <a:noFill/>
        </p:spPr>
        <p:txBody>
          <a:bodyPr wrap="none" rtlCol="0">
            <a:spAutoFit/>
          </a:bodyPr>
          <a:lstStyle/>
          <a:p>
            <a:r>
              <a:rPr lang="en-GB" sz="6000" b="1" dirty="0" smtClean="0">
                <a:solidFill>
                  <a:schemeClr val="tx2"/>
                </a:solidFill>
              </a:rPr>
              <a:t>MG11</a:t>
            </a:r>
            <a:endParaRPr lang="en-GB" sz="6000" b="1" dirty="0">
              <a:solidFill>
                <a:schemeClr val="tx2"/>
              </a:solidFill>
            </a:endParaRPr>
          </a:p>
        </p:txBody>
      </p:sp>
      <p:sp>
        <p:nvSpPr>
          <p:cNvPr id="31" name="TextBox 30"/>
          <p:cNvSpPr txBox="1"/>
          <p:nvPr/>
        </p:nvSpPr>
        <p:spPr>
          <a:xfrm>
            <a:off x="6228184" y="2348880"/>
            <a:ext cx="1487908" cy="1015663"/>
          </a:xfrm>
          <a:prstGeom prst="rect">
            <a:avLst/>
          </a:prstGeom>
          <a:noFill/>
        </p:spPr>
        <p:txBody>
          <a:bodyPr wrap="none" rtlCol="0">
            <a:spAutoFit/>
          </a:bodyPr>
          <a:lstStyle/>
          <a:p>
            <a:r>
              <a:rPr lang="en-GB" sz="6000" b="1" dirty="0" smtClean="0">
                <a:solidFill>
                  <a:schemeClr val="tx2"/>
                </a:solidFill>
              </a:rPr>
              <a:t>NC5</a:t>
            </a:r>
            <a:endParaRPr lang="en-GB" sz="6000" b="1" dirty="0">
              <a:solidFill>
                <a:schemeClr val="tx2"/>
              </a:solidFill>
            </a:endParaRPr>
          </a:p>
        </p:txBody>
      </p:sp>
      <p:sp>
        <p:nvSpPr>
          <p:cNvPr id="32" name="TextBox 31"/>
          <p:cNvSpPr txBox="1"/>
          <p:nvPr/>
        </p:nvSpPr>
        <p:spPr>
          <a:xfrm>
            <a:off x="4139952" y="5013176"/>
            <a:ext cx="1466748" cy="1015663"/>
          </a:xfrm>
          <a:prstGeom prst="rect">
            <a:avLst/>
          </a:prstGeom>
          <a:noFill/>
        </p:spPr>
        <p:txBody>
          <a:bodyPr wrap="none" rtlCol="0">
            <a:spAutoFit/>
          </a:bodyPr>
          <a:lstStyle/>
          <a:p>
            <a:r>
              <a:rPr lang="en-GB" sz="6000" b="1" dirty="0" smtClean="0">
                <a:solidFill>
                  <a:schemeClr val="tx2"/>
                </a:solidFill>
              </a:rPr>
              <a:t>NFA</a:t>
            </a:r>
            <a:endParaRPr lang="en-GB" sz="6000" b="1" dirty="0">
              <a:solidFill>
                <a:schemeClr val="tx2"/>
              </a:solidFill>
            </a:endParaRPr>
          </a:p>
        </p:txBody>
      </p:sp>
      <p:sp>
        <p:nvSpPr>
          <p:cNvPr id="33" name="TextBox 32"/>
          <p:cNvSpPr txBox="1"/>
          <p:nvPr/>
        </p:nvSpPr>
        <p:spPr>
          <a:xfrm>
            <a:off x="1403648" y="1772816"/>
            <a:ext cx="2004075" cy="1015663"/>
          </a:xfrm>
          <a:prstGeom prst="rect">
            <a:avLst/>
          </a:prstGeom>
          <a:noFill/>
        </p:spPr>
        <p:txBody>
          <a:bodyPr wrap="none" rtlCol="0">
            <a:spAutoFit/>
          </a:bodyPr>
          <a:lstStyle/>
          <a:p>
            <a:r>
              <a:rPr lang="en-GB" sz="6000" b="1" dirty="0" smtClean="0">
                <a:solidFill>
                  <a:schemeClr val="tx2"/>
                </a:solidFill>
              </a:rPr>
              <a:t>Niche</a:t>
            </a:r>
            <a:endParaRPr lang="en-GB" sz="6000" b="1" dirty="0">
              <a:solidFill>
                <a:schemeClr val="tx2"/>
              </a:solidFill>
            </a:endParaRPr>
          </a:p>
        </p:txBody>
      </p:sp>
      <p:sp>
        <p:nvSpPr>
          <p:cNvPr id="34" name="TextBox 33"/>
          <p:cNvSpPr txBox="1"/>
          <p:nvPr/>
        </p:nvSpPr>
        <p:spPr>
          <a:xfrm>
            <a:off x="3203848" y="1196752"/>
            <a:ext cx="1903855" cy="1015663"/>
          </a:xfrm>
          <a:prstGeom prst="rect">
            <a:avLst/>
          </a:prstGeom>
          <a:noFill/>
        </p:spPr>
        <p:txBody>
          <a:bodyPr wrap="none" rtlCol="0">
            <a:spAutoFit/>
          </a:bodyPr>
          <a:lstStyle/>
          <a:p>
            <a:r>
              <a:rPr lang="en-GB" sz="6000" b="1" dirty="0" smtClean="0">
                <a:solidFill>
                  <a:schemeClr val="tx2"/>
                </a:solidFill>
              </a:rPr>
              <a:t>OCGs</a:t>
            </a:r>
            <a:endParaRPr lang="en-GB" sz="6000" b="1" dirty="0">
              <a:solidFill>
                <a:schemeClr val="tx2"/>
              </a:solidFill>
            </a:endParaRPr>
          </a:p>
        </p:txBody>
      </p:sp>
      <p:sp>
        <p:nvSpPr>
          <p:cNvPr id="35" name="TextBox 34"/>
          <p:cNvSpPr txBox="1"/>
          <p:nvPr/>
        </p:nvSpPr>
        <p:spPr>
          <a:xfrm>
            <a:off x="1619672" y="5085184"/>
            <a:ext cx="1151277" cy="1015663"/>
          </a:xfrm>
          <a:prstGeom prst="rect">
            <a:avLst/>
          </a:prstGeom>
          <a:noFill/>
        </p:spPr>
        <p:txBody>
          <a:bodyPr wrap="none" rtlCol="0">
            <a:spAutoFit/>
          </a:bodyPr>
          <a:lstStyle/>
          <a:p>
            <a:r>
              <a:rPr lang="en-GB" sz="6000" b="1" dirty="0" smtClean="0">
                <a:solidFill>
                  <a:schemeClr val="tx2"/>
                </a:solidFill>
              </a:rPr>
              <a:t>PIF</a:t>
            </a:r>
            <a:endParaRPr lang="en-GB" sz="6000" b="1" dirty="0">
              <a:solidFill>
                <a:schemeClr val="tx2"/>
              </a:solidFill>
            </a:endParaRPr>
          </a:p>
        </p:txBody>
      </p:sp>
      <p:sp>
        <p:nvSpPr>
          <p:cNvPr id="36" name="TextBox 35"/>
          <p:cNvSpPr txBox="1"/>
          <p:nvPr/>
        </p:nvSpPr>
        <p:spPr>
          <a:xfrm>
            <a:off x="7612812" y="5842337"/>
            <a:ext cx="1531188" cy="1015663"/>
          </a:xfrm>
          <a:prstGeom prst="rect">
            <a:avLst/>
          </a:prstGeom>
          <a:noFill/>
        </p:spPr>
        <p:txBody>
          <a:bodyPr wrap="none" rtlCol="0">
            <a:spAutoFit/>
          </a:bodyPr>
          <a:lstStyle/>
          <a:p>
            <a:r>
              <a:rPr lang="en-GB" sz="6000" b="1" dirty="0" smtClean="0">
                <a:solidFill>
                  <a:schemeClr val="tx2"/>
                </a:solidFill>
              </a:rPr>
              <a:t>PNB</a:t>
            </a:r>
            <a:endParaRPr lang="en-GB" sz="6000" b="1" dirty="0">
              <a:solidFill>
                <a:schemeClr val="tx2"/>
              </a:solidFill>
            </a:endParaRPr>
          </a:p>
        </p:txBody>
      </p:sp>
      <p:sp>
        <p:nvSpPr>
          <p:cNvPr id="37" name="TextBox 36"/>
          <p:cNvSpPr txBox="1"/>
          <p:nvPr/>
        </p:nvSpPr>
        <p:spPr>
          <a:xfrm>
            <a:off x="7092280" y="4581128"/>
            <a:ext cx="1508746" cy="1015663"/>
          </a:xfrm>
          <a:prstGeom prst="rect">
            <a:avLst/>
          </a:prstGeom>
          <a:noFill/>
        </p:spPr>
        <p:txBody>
          <a:bodyPr wrap="none" rtlCol="0">
            <a:spAutoFit/>
          </a:bodyPr>
          <a:lstStyle/>
          <a:p>
            <a:r>
              <a:rPr lang="en-GB" sz="6000" b="1" dirty="0" smtClean="0">
                <a:solidFill>
                  <a:schemeClr val="tx2"/>
                </a:solidFill>
              </a:rPr>
              <a:t>PPN</a:t>
            </a:r>
            <a:endParaRPr lang="en-GB" sz="6000" b="1" dirty="0">
              <a:solidFill>
                <a:schemeClr val="tx2"/>
              </a:solidFill>
            </a:endParaRPr>
          </a:p>
        </p:txBody>
      </p:sp>
      <p:sp>
        <p:nvSpPr>
          <p:cNvPr id="38" name="TextBox 37"/>
          <p:cNvSpPr txBox="1"/>
          <p:nvPr/>
        </p:nvSpPr>
        <p:spPr>
          <a:xfrm>
            <a:off x="107504" y="1268760"/>
            <a:ext cx="1503938" cy="1015663"/>
          </a:xfrm>
          <a:prstGeom prst="rect">
            <a:avLst/>
          </a:prstGeom>
          <a:noFill/>
        </p:spPr>
        <p:txBody>
          <a:bodyPr wrap="none" rtlCol="0">
            <a:spAutoFit/>
          </a:bodyPr>
          <a:lstStyle/>
          <a:p>
            <a:r>
              <a:rPr lang="en-GB" sz="6000" b="1" dirty="0" smtClean="0">
                <a:solidFill>
                  <a:schemeClr val="tx2"/>
                </a:solidFill>
              </a:rPr>
              <a:t>PPU</a:t>
            </a:r>
            <a:endParaRPr lang="en-GB" sz="6000" b="1" dirty="0">
              <a:solidFill>
                <a:schemeClr val="tx2"/>
              </a:solidFill>
            </a:endParaRPr>
          </a:p>
        </p:txBody>
      </p:sp>
      <p:sp>
        <p:nvSpPr>
          <p:cNvPr id="39" name="TextBox 38"/>
          <p:cNvSpPr txBox="1"/>
          <p:nvPr/>
        </p:nvSpPr>
        <p:spPr>
          <a:xfrm>
            <a:off x="5148064" y="1124744"/>
            <a:ext cx="1364476" cy="1015663"/>
          </a:xfrm>
          <a:prstGeom prst="rect">
            <a:avLst/>
          </a:prstGeom>
          <a:noFill/>
        </p:spPr>
        <p:txBody>
          <a:bodyPr wrap="none" rtlCol="0">
            <a:spAutoFit/>
          </a:bodyPr>
          <a:lstStyle/>
          <a:p>
            <a:r>
              <a:rPr lang="en-GB" sz="6000" b="1" dirty="0" smtClean="0">
                <a:solidFill>
                  <a:schemeClr val="tx2"/>
                </a:solidFill>
              </a:rPr>
              <a:t>PSC</a:t>
            </a:r>
            <a:endParaRPr lang="en-GB" sz="6000" b="1" dirty="0">
              <a:solidFill>
                <a:schemeClr val="tx2"/>
              </a:solidFill>
            </a:endParaRPr>
          </a:p>
        </p:txBody>
      </p:sp>
      <p:sp>
        <p:nvSpPr>
          <p:cNvPr id="40" name="TextBox 39"/>
          <p:cNvSpPr txBox="1"/>
          <p:nvPr/>
        </p:nvSpPr>
        <p:spPr>
          <a:xfrm>
            <a:off x="1691680" y="908720"/>
            <a:ext cx="1390124" cy="1015663"/>
          </a:xfrm>
          <a:prstGeom prst="rect">
            <a:avLst/>
          </a:prstGeom>
          <a:noFill/>
        </p:spPr>
        <p:txBody>
          <a:bodyPr wrap="none" rtlCol="0">
            <a:spAutoFit/>
          </a:bodyPr>
          <a:lstStyle/>
          <a:p>
            <a:r>
              <a:rPr lang="en-GB" sz="6000" b="1" dirty="0" smtClean="0">
                <a:solidFill>
                  <a:schemeClr val="tx2"/>
                </a:solidFill>
              </a:rPr>
              <a:t>SPR</a:t>
            </a:r>
            <a:endParaRPr lang="en-GB" sz="6000" b="1" dirty="0">
              <a:solidFill>
                <a:schemeClr val="tx2"/>
              </a:solidFill>
            </a:endParaRPr>
          </a:p>
        </p:txBody>
      </p:sp>
      <p:sp>
        <p:nvSpPr>
          <p:cNvPr id="41" name="TextBox 40"/>
          <p:cNvSpPr txBox="1"/>
          <p:nvPr/>
        </p:nvSpPr>
        <p:spPr>
          <a:xfrm>
            <a:off x="7596336" y="2060848"/>
            <a:ext cx="1460785" cy="1015663"/>
          </a:xfrm>
          <a:prstGeom prst="rect">
            <a:avLst/>
          </a:prstGeom>
          <a:noFill/>
        </p:spPr>
        <p:txBody>
          <a:bodyPr wrap="none" rtlCol="0">
            <a:spAutoFit/>
          </a:bodyPr>
          <a:lstStyle/>
          <a:p>
            <a:r>
              <a:rPr lang="en-GB" sz="6000" b="1" dirty="0" smtClean="0">
                <a:solidFill>
                  <a:schemeClr val="tx2"/>
                </a:solidFill>
              </a:rPr>
              <a:t>TAU</a:t>
            </a:r>
            <a:endParaRPr lang="en-GB" sz="6000" b="1" dirty="0">
              <a:solidFill>
                <a:schemeClr val="tx2"/>
              </a:solidFill>
            </a:endParaRPr>
          </a:p>
        </p:txBody>
      </p:sp>
      <p:sp>
        <p:nvSpPr>
          <p:cNvPr id="42" name="TextBox 41"/>
          <p:cNvSpPr txBox="1"/>
          <p:nvPr/>
        </p:nvSpPr>
        <p:spPr>
          <a:xfrm>
            <a:off x="6012160" y="1700808"/>
            <a:ext cx="1672253" cy="1015663"/>
          </a:xfrm>
          <a:prstGeom prst="rect">
            <a:avLst/>
          </a:prstGeom>
          <a:noFill/>
        </p:spPr>
        <p:txBody>
          <a:bodyPr wrap="none" rtlCol="0">
            <a:spAutoFit/>
          </a:bodyPr>
          <a:lstStyle/>
          <a:p>
            <a:r>
              <a:rPr lang="en-GB" sz="6000" b="1" dirty="0" smtClean="0">
                <a:solidFill>
                  <a:schemeClr val="tx2"/>
                </a:solidFill>
              </a:rPr>
              <a:t>TRM</a:t>
            </a:r>
            <a:endParaRPr lang="en-GB" sz="6000" b="1" dirty="0">
              <a:solidFill>
                <a:schemeClr val="tx2"/>
              </a:solidFill>
            </a:endParaRPr>
          </a:p>
        </p:txBody>
      </p:sp>
      <p:sp>
        <p:nvSpPr>
          <p:cNvPr id="43" name="TextBox 42"/>
          <p:cNvSpPr txBox="1"/>
          <p:nvPr/>
        </p:nvSpPr>
        <p:spPr>
          <a:xfrm>
            <a:off x="7380312" y="836712"/>
            <a:ext cx="1439753" cy="1015663"/>
          </a:xfrm>
          <a:prstGeom prst="rect">
            <a:avLst/>
          </a:prstGeom>
          <a:noFill/>
        </p:spPr>
        <p:txBody>
          <a:bodyPr wrap="none" rtlCol="0">
            <a:spAutoFit/>
          </a:bodyPr>
          <a:lstStyle/>
          <a:p>
            <a:r>
              <a:rPr lang="en-GB" sz="6000" b="1" dirty="0" smtClean="0">
                <a:solidFill>
                  <a:schemeClr val="tx2"/>
                </a:solidFill>
              </a:rPr>
              <a:t>YOS</a:t>
            </a:r>
            <a:endParaRPr lang="en-GB" sz="60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3000"/>
                            </p:stCondLst>
                            <p:childTnLst>
                              <p:par>
                                <p:cTn id="17" presetID="38" presetClass="entr" presetSubtype="0" accel="50000" fill="hold" grpId="0" nodeType="afterEffect">
                                  <p:stCondLst>
                                    <p:cond delay="1000"/>
                                  </p:stCondLst>
                                  <p:iterate type="lt">
                                    <p:tmPct val="50000"/>
                                  </p:iterate>
                                  <p:childTnLst>
                                    <p:set>
                                      <p:cBhvr>
                                        <p:cTn id="18" dur="1" fill="hold">
                                          <p:stCondLst>
                                            <p:cond delay="0"/>
                                          </p:stCondLst>
                                        </p:cTn>
                                        <p:tgtEl>
                                          <p:spTgt spid="16"/>
                                        </p:tgtEl>
                                        <p:attrNameLst>
                                          <p:attrName>style.visibility</p:attrName>
                                        </p:attrNameLst>
                                      </p:cBhvr>
                                      <p:to>
                                        <p:strVal val="visible"/>
                                      </p:to>
                                    </p:set>
                                    <p:set>
                                      <p:cBhvr>
                                        <p:cTn id="19" dur="455" fill="hold">
                                          <p:stCondLst>
                                            <p:cond delay="0"/>
                                          </p:stCondLst>
                                        </p:cTn>
                                        <p:tgtEl>
                                          <p:spTgt spid="16"/>
                                        </p:tgtEl>
                                        <p:attrNameLst>
                                          <p:attrName>style.rotation</p:attrName>
                                        </p:attrNameLst>
                                      </p:cBhvr>
                                      <p:to>
                                        <p:strVal val="-45.0"/>
                                      </p:to>
                                    </p:set>
                                    <p:anim calcmode="lin" valueType="num">
                                      <p:cBhvr>
                                        <p:cTn id="20"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6000"/>
                            </p:stCondLst>
                            <p:childTnLst>
                              <p:par>
                                <p:cTn id="25" presetID="1" presetClass="entr" presetSubtype="0" fill="hold" grpId="0" nodeType="afterEffect">
                                  <p:stCondLst>
                                    <p:cond delay="100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p:stCondLst>
                              <p:cond delay="7000"/>
                            </p:stCondLst>
                            <p:childTnLst>
                              <p:par>
                                <p:cTn id="28" presetID="1" presetClass="entr" presetSubtype="0" fill="hold" grpId="0" nodeType="afterEffect">
                                  <p:stCondLst>
                                    <p:cond delay="1000"/>
                                  </p:stCondLst>
                                  <p:iterate type="lt">
                                    <p:tmAbs val="0"/>
                                  </p:iterate>
                                  <p:childTnLst>
                                    <p:set>
                                      <p:cBhvr>
                                        <p:cTn id="29" dur="1" fill="hold">
                                          <p:stCondLst>
                                            <p:cond delay="0"/>
                                          </p:stCondLst>
                                        </p:cTn>
                                        <p:tgtEl>
                                          <p:spTgt spid="18"/>
                                        </p:tgtEl>
                                        <p:attrNameLst>
                                          <p:attrName>style.visibility</p:attrName>
                                        </p:attrNameLst>
                                      </p:cBhvr>
                                      <p:to>
                                        <p:strVal val="visible"/>
                                      </p:to>
                                    </p:set>
                                  </p:childTnLst>
                                </p:cTn>
                              </p:par>
                            </p:childTnLst>
                          </p:cTn>
                        </p:par>
                        <p:par>
                          <p:cTn id="30" fill="hold">
                            <p:stCondLst>
                              <p:cond delay="8000"/>
                            </p:stCondLst>
                            <p:childTnLst>
                              <p:par>
                                <p:cTn id="31" presetID="1" presetClass="entr" presetSubtype="0" fill="hold" grpId="0" nodeType="afterEffect">
                                  <p:stCondLst>
                                    <p:cond delay="1000"/>
                                  </p:stCondLst>
                                  <p:childTnLst>
                                    <p:set>
                                      <p:cBhvr>
                                        <p:cTn id="32" dur="1" fill="hold">
                                          <p:stCondLst>
                                            <p:cond delay="0"/>
                                          </p:stCondLst>
                                        </p:cTn>
                                        <p:tgtEl>
                                          <p:spTgt spid="19"/>
                                        </p:tgtEl>
                                        <p:attrNameLst>
                                          <p:attrName>style.visibility</p:attrName>
                                        </p:attrNameLst>
                                      </p:cBhvr>
                                      <p:to>
                                        <p:strVal val="visible"/>
                                      </p:to>
                                    </p:set>
                                  </p:childTnLst>
                                </p:cTn>
                              </p:par>
                            </p:childTnLst>
                          </p:cTn>
                        </p:par>
                        <p:par>
                          <p:cTn id="33" fill="hold">
                            <p:stCondLst>
                              <p:cond delay="9000"/>
                            </p:stCondLst>
                            <p:childTnLst>
                              <p:par>
                                <p:cTn id="34" presetID="1" presetClass="entr" presetSubtype="0" fill="hold" grpId="0" nodeType="afterEffect">
                                  <p:stCondLst>
                                    <p:cond delay="1000"/>
                                  </p:stCondLst>
                                  <p:childTnLst>
                                    <p:set>
                                      <p:cBhvr>
                                        <p:cTn id="35" dur="1" fill="hold">
                                          <p:stCondLst>
                                            <p:cond delay="0"/>
                                          </p:stCondLst>
                                        </p:cTn>
                                        <p:tgtEl>
                                          <p:spTgt spid="20"/>
                                        </p:tgtEl>
                                        <p:attrNameLst>
                                          <p:attrName>style.visibility</p:attrName>
                                        </p:attrNameLst>
                                      </p:cBhvr>
                                      <p:to>
                                        <p:strVal val="visible"/>
                                      </p:to>
                                    </p:set>
                                  </p:childTnLst>
                                </p:cTn>
                              </p:par>
                            </p:childTnLst>
                          </p:cTn>
                        </p:par>
                        <p:par>
                          <p:cTn id="36" fill="hold">
                            <p:stCondLst>
                              <p:cond delay="10000"/>
                            </p:stCondLst>
                            <p:childTnLst>
                              <p:par>
                                <p:cTn id="37" presetID="1" presetClass="entr" presetSubtype="0" fill="hold" grpId="0" nodeType="afterEffect">
                                  <p:stCondLst>
                                    <p:cond delay="1000"/>
                                  </p:stCondLst>
                                  <p:childTnLst>
                                    <p:set>
                                      <p:cBhvr>
                                        <p:cTn id="38" dur="1" fill="hold">
                                          <p:stCondLst>
                                            <p:cond delay="0"/>
                                          </p:stCondLst>
                                        </p:cTn>
                                        <p:tgtEl>
                                          <p:spTgt spid="21"/>
                                        </p:tgtEl>
                                        <p:attrNameLst>
                                          <p:attrName>style.visibility</p:attrName>
                                        </p:attrNameLst>
                                      </p:cBhvr>
                                      <p:to>
                                        <p:strVal val="visible"/>
                                      </p:to>
                                    </p:set>
                                  </p:childTnLst>
                                </p:cTn>
                              </p:par>
                            </p:childTnLst>
                          </p:cTn>
                        </p:par>
                        <p:par>
                          <p:cTn id="39" fill="hold">
                            <p:stCondLst>
                              <p:cond delay="11000"/>
                            </p:stCondLst>
                            <p:childTnLst>
                              <p:par>
                                <p:cTn id="40" presetID="1" presetClass="entr" presetSubtype="0" fill="hold" grpId="0" nodeType="afterEffect">
                                  <p:stCondLst>
                                    <p:cond delay="1000"/>
                                  </p:stCondLst>
                                  <p:childTnLst>
                                    <p:set>
                                      <p:cBhvr>
                                        <p:cTn id="41" dur="1" fill="hold">
                                          <p:stCondLst>
                                            <p:cond delay="0"/>
                                          </p:stCondLst>
                                        </p:cTn>
                                        <p:tgtEl>
                                          <p:spTgt spid="22"/>
                                        </p:tgtEl>
                                        <p:attrNameLst>
                                          <p:attrName>style.visibility</p:attrName>
                                        </p:attrNameLst>
                                      </p:cBhvr>
                                      <p:to>
                                        <p:strVal val="visible"/>
                                      </p:to>
                                    </p:set>
                                  </p:childTnLst>
                                </p:cTn>
                              </p:par>
                            </p:childTnLst>
                          </p:cTn>
                        </p:par>
                        <p:par>
                          <p:cTn id="42" fill="hold">
                            <p:stCondLst>
                              <p:cond delay="12000"/>
                            </p:stCondLst>
                            <p:childTnLst>
                              <p:par>
                                <p:cTn id="43" presetID="1" presetClass="entr" presetSubtype="0" fill="hold" grpId="0" nodeType="afterEffect">
                                  <p:stCondLst>
                                    <p:cond delay="1000"/>
                                  </p:stCondLst>
                                  <p:childTnLst>
                                    <p:set>
                                      <p:cBhvr>
                                        <p:cTn id="44" dur="1" fill="hold">
                                          <p:stCondLst>
                                            <p:cond delay="0"/>
                                          </p:stCondLst>
                                        </p:cTn>
                                        <p:tgtEl>
                                          <p:spTgt spid="23"/>
                                        </p:tgtEl>
                                        <p:attrNameLst>
                                          <p:attrName>style.visibility</p:attrName>
                                        </p:attrNameLst>
                                      </p:cBhvr>
                                      <p:to>
                                        <p:strVal val="visible"/>
                                      </p:to>
                                    </p:set>
                                  </p:childTnLst>
                                </p:cTn>
                              </p:par>
                            </p:childTnLst>
                          </p:cTn>
                        </p:par>
                        <p:par>
                          <p:cTn id="45" fill="hold">
                            <p:stCondLst>
                              <p:cond delay="13000"/>
                            </p:stCondLst>
                            <p:childTnLst>
                              <p:par>
                                <p:cTn id="46" presetID="1" presetClass="entr" presetSubtype="0" fill="hold" grpId="0" nodeType="afterEffect">
                                  <p:stCondLst>
                                    <p:cond delay="1000"/>
                                  </p:stCondLst>
                                  <p:childTnLst>
                                    <p:set>
                                      <p:cBhvr>
                                        <p:cTn id="47" dur="1" fill="hold">
                                          <p:stCondLst>
                                            <p:cond delay="0"/>
                                          </p:stCondLst>
                                        </p:cTn>
                                        <p:tgtEl>
                                          <p:spTgt spid="24"/>
                                        </p:tgtEl>
                                        <p:attrNameLst>
                                          <p:attrName>style.visibility</p:attrName>
                                        </p:attrNameLst>
                                      </p:cBhvr>
                                      <p:to>
                                        <p:strVal val="visible"/>
                                      </p:to>
                                    </p:set>
                                  </p:childTnLst>
                                </p:cTn>
                              </p:par>
                            </p:childTnLst>
                          </p:cTn>
                        </p:par>
                        <p:par>
                          <p:cTn id="48" fill="hold">
                            <p:stCondLst>
                              <p:cond delay="14000"/>
                            </p:stCondLst>
                            <p:childTnLst>
                              <p:par>
                                <p:cTn id="49" presetID="1" presetClass="entr" presetSubtype="0" fill="hold" grpId="0" nodeType="afterEffect">
                                  <p:stCondLst>
                                    <p:cond delay="1000"/>
                                  </p:stCondLst>
                                  <p:childTnLst>
                                    <p:set>
                                      <p:cBhvr>
                                        <p:cTn id="50" dur="1" fill="hold">
                                          <p:stCondLst>
                                            <p:cond delay="0"/>
                                          </p:stCondLst>
                                        </p:cTn>
                                        <p:tgtEl>
                                          <p:spTgt spid="25"/>
                                        </p:tgtEl>
                                        <p:attrNameLst>
                                          <p:attrName>style.visibility</p:attrName>
                                        </p:attrNameLst>
                                      </p:cBhvr>
                                      <p:to>
                                        <p:strVal val="visible"/>
                                      </p:to>
                                    </p:set>
                                  </p:childTnLst>
                                </p:cTn>
                              </p:par>
                            </p:childTnLst>
                          </p:cTn>
                        </p:par>
                        <p:par>
                          <p:cTn id="51" fill="hold">
                            <p:stCondLst>
                              <p:cond delay="15000"/>
                            </p:stCondLst>
                            <p:childTnLst>
                              <p:par>
                                <p:cTn id="52" presetID="1" presetClass="entr" presetSubtype="0" fill="hold" grpId="0" nodeType="afterEffect">
                                  <p:stCondLst>
                                    <p:cond delay="1000"/>
                                  </p:stCondLst>
                                  <p:childTnLst>
                                    <p:set>
                                      <p:cBhvr>
                                        <p:cTn id="53" dur="1" fill="hold">
                                          <p:stCondLst>
                                            <p:cond delay="0"/>
                                          </p:stCondLst>
                                        </p:cTn>
                                        <p:tgtEl>
                                          <p:spTgt spid="26"/>
                                        </p:tgtEl>
                                        <p:attrNameLst>
                                          <p:attrName>style.visibility</p:attrName>
                                        </p:attrNameLst>
                                      </p:cBhvr>
                                      <p:to>
                                        <p:strVal val="visible"/>
                                      </p:to>
                                    </p:set>
                                  </p:childTnLst>
                                </p:cTn>
                              </p:par>
                            </p:childTnLst>
                          </p:cTn>
                        </p:par>
                        <p:par>
                          <p:cTn id="54" fill="hold">
                            <p:stCondLst>
                              <p:cond delay="16000"/>
                            </p:stCondLst>
                            <p:childTnLst>
                              <p:par>
                                <p:cTn id="55" presetID="1" presetClass="entr" presetSubtype="0" fill="hold" grpId="0" nodeType="afterEffect">
                                  <p:stCondLst>
                                    <p:cond delay="1000"/>
                                  </p:stCondLst>
                                  <p:childTnLst>
                                    <p:set>
                                      <p:cBhvr>
                                        <p:cTn id="56" dur="1" fill="hold">
                                          <p:stCondLst>
                                            <p:cond delay="0"/>
                                          </p:stCondLst>
                                        </p:cTn>
                                        <p:tgtEl>
                                          <p:spTgt spid="27"/>
                                        </p:tgtEl>
                                        <p:attrNameLst>
                                          <p:attrName>style.visibility</p:attrName>
                                        </p:attrNameLst>
                                      </p:cBhvr>
                                      <p:to>
                                        <p:strVal val="visible"/>
                                      </p:to>
                                    </p:set>
                                  </p:childTnLst>
                                </p:cTn>
                              </p:par>
                            </p:childTnLst>
                          </p:cTn>
                        </p:par>
                        <p:par>
                          <p:cTn id="57" fill="hold">
                            <p:stCondLst>
                              <p:cond delay="17000"/>
                            </p:stCondLst>
                            <p:childTnLst>
                              <p:par>
                                <p:cTn id="58" presetID="1" presetClass="entr" presetSubtype="0" fill="hold" grpId="0" nodeType="afterEffect">
                                  <p:stCondLst>
                                    <p:cond delay="1000"/>
                                  </p:stCondLst>
                                  <p:childTnLst>
                                    <p:set>
                                      <p:cBhvr>
                                        <p:cTn id="59" dur="1" fill="hold">
                                          <p:stCondLst>
                                            <p:cond delay="0"/>
                                          </p:stCondLst>
                                        </p:cTn>
                                        <p:tgtEl>
                                          <p:spTgt spid="28"/>
                                        </p:tgtEl>
                                        <p:attrNameLst>
                                          <p:attrName>style.visibility</p:attrName>
                                        </p:attrNameLst>
                                      </p:cBhvr>
                                      <p:to>
                                        <p:strVal val="visible"/>
                                      </p:to>
                                    </p:set>
                                  </p:childTnLst>
                                </p:cTn>
                              </p:par>
                            </p:childTnLst>
                          </p:cTn>
                        </p:par>
                        <p:par>
                          <p:cTn id="60" fill="hold">
                            <p:stCondLst>
                              <p:cond delay="18000"/>
                            </p:stCondLst>
                            <p:childTnLst>
                              <p:par>
                                <p:cTn id="61" presetID="1" presetClass="entr" presetSubtype="0" fill="hold" grpId="0" nodeType="afterEffect">
                                  <p:stCondLst>
                                    <p:cond delay="1000"/>
                                  </p:stCondLst>
                                  <p:childTnLst>
                                    <p:set>
                                      <p:cBhvr>
                                        <p:cTn id="62" dur="1" fill="hold">
                                          <p:stCondLst>
                                            <p:cond delay="0"/>
                                          </p:stCondLst>
                                        </p:cTn>
                                        <p:tgtEl>
                                          <p:spTgt spid="29"/>
                                        </p:tgtEl>
                                        <p:attrNameLst>
                                          <p:attrName>style.visibility</p:attrName>
                                        </p:attrNameLst>
                                      </p:cBhvr>
                                      <p:to>
                                        <p:strVal val="visible"/>
                                      </p:to>
                                    </p:set>
                                  </p:childTnLst>
                                </p:cTn>
                              </p:par>
                            </p:childTnLst>
                          </p:cTn>
                        </p:par>
                        <p:par>
                          <p:cTn id="63" fill="hold">
                            <p:stCondLst>
                              <p:cond delay="19000"/>
                            </p:stCondLst>
                            <p:childTnLst>
                              <p:par>
                                <p:cTn id="64" presetID="1" presetClass="entr" presetSubtype="0" fill="hold" grpId="0" nodeType="afterEffect">
                                  <p:stCondLst>
                                    <p:cond delay="1000"/>
                                  </p:stCondLst>
                                  <p:childTnLst>
                                    <p:set>
                                      <p:cBhvr>
                                        <p:cTn id="65" dur="1" fill="hold">
                                          <p:stCondLst>
                                            <p:cond delay="0"/>
                                          </p:stCondLst>
                                        </p:cTn>
                                        <p:tgtEl>
                                          <p:spTgt spid="30"/>
                                        </p:tgtEl>
                                        <p:attrNameLst>
                                          <p:attrName>style.visibility</p:attrName>
                                        </p:attrNameLst>
                                      </p:cBhvr>
                                      <p:to>
                                        <p:strVal val="visible"/>
                                      </p:to>
                                    </p:set>
                                  </p:childTnLst>
                                </p:cTn>
                              </p:par>
                            </p:childTnLst>
                          </p:cTn>
                        </p:par>
                        <p:par>
                          <p:cTn id="66" fill="hold">
                            <p:stCondLst>
                              <p:cond delay="20000"/>
                            </p:stCondLst>
                            <p:childTnLst>
                              <p:par>
                                <p:cTn id="67" presetID="1" presetClass="entr" presetSubtype="0" fill="hold" grpId="0" nodeType="afterEffect">
                                  <p:stCondLst>
                                    <p:cond delay="1000"/>
                                  </p:stCondLst>
                                  <p:childTnLst>
                                    <p:set>
                                      <p:cBhvr>
                                        <p:cTn id="68" dur="1" fill="hold">
                                          <p:stCondLst>
                                            <p:cond delay="0"/>
                                          </p:stCondLst>
                                        </p:cTn>
                                        <p:tgtEl>
                                          <p:spTgt spid="31"/>
                                        </p:tgtEl>
                                        <p:attrNameLst>
                                          <p:attrName>style.visibility</p:attrName>
                                        </p:attrNameLst>
                                      </p:cBhvr>
                                      <p:to>
                                        <p:strVal val="visible"/>
                                      </p:to>
                                    </p:set>
                                  </p:childTnLst>
                                </p:cTn>
                              </p:par>
                            </p:childTnLst>
                          </p:cTn>
                        </p:par>
                        <p:par>
                          <p:cTn id="69" fill="hold">
                            <p:stCondLst>
                              <p:cond delay="21000"/>
                            </p:stCondLst>
                            <p:childTnLst>
                              <p:par>
                                <p:cTn id="70" presetID="1" presetClass="entr" presetSubtype="0" fill="hold" grpId="0" nodeType="afterEffect">
                                  <p:stCondLst>
                                    <p:cond delay="1000"/>
                                  </p:stCondLst>
                                  <p:childTnLst>
                                    <p:set>
                                      <p:cBhvr>
                                        <p:cTn id="71" dur="1" fill="hold">
                                          <p:stCondLst>
                                            <p:cond delay="0"/>
                                          </p:stCondLst>
                                        </p:cTn>
                                        <p:tgtEl>
                                          <p:spTgt spid="32"/>
                                        </p:tgtEl>
                                        <p:attrNameLst>
                                          <p:attrName>style.visibility</p:attrName>
                                        </p:attrNameLst>
                                      </p:cBhvr>
                                      <p:to>
                                        <p:strVal val="visible"/>
                                      </p:to>
                                    </p:set>
                                  </p:childTnLst>
                                </p:cTn>
                              </p:par>
                            </p:childTnLst>
                          </p:cTn>
                        </p:par>
                        <p:par>
                          <p:cTn id="72" fill="hold">
                            <p:stCondLst>
                              <p:cond delay="22000"/>
                            </p:stCondLst>
                            <p:childTnLst>
                              <p:par>
                                <p:cTn id="73" presetID="1" presetClass="entr" presetSubtype="0" fill="hold" grpId="0" nodeType="afterEffect">
                                  <p:stCondLst>
                                    <p:cond delay="1000"/>
                                  </p:stCondLst>
                                  <p:childTnLst>
                                    <p:set>
                                      <p:cBhvr>
                                        <p:cTn id="74" dur="1" fill="hold">
                                          <p:stCondLst>
                                            <p:cond delay="0"/>
                                          </p:stCondLst>
                                        </p:cTn>
                                        <p:tgtEl>
                                          <p:spTgt spid="33"/>
                                        </p:tgtEl>
                                        <p:attrNameLst>
                                          <p:attrName>style.visibility</p:attrName>
                                        </p:attrNameLst>
                                      </p:cBhvr>
                                      <p:to>
                                        <p:strVal val="visible"/>
                                      </p:to>
                                    </p:set>
                                  </p:childTnLst>
                                </p:cTn>
                              </p:par>
                            </p:childTnLst>
                          </p:cTn>
                        </p:par>
                        <p:par>
                          <p:cTn id="75" fill="hold">
                            <p:stCondLst>
                              <p:cond delay="23000"/>
                            </p:stCondLst>
                            <p:childTnLst>
                              <p:par>
                                <p:cTn id="76" presetID="1" presetClass="entr" presetSubtype="0" fill="hold" grpId="0" nodeType="afterEffect">
                                  <p:stCondLst>
                                    <p:cond delay="1000"/>
                                  </p:stCondLst>
                                  <p:childTnLst>
                                    <p:set>
                                      <p:cBhvr>
                                        <p:cTn id="77" dur="1" fill="hold">
                                          <p:stCondLst>
                                            <p:cond delay="0"/>
                                          </p:stCondLst>
                                        </p:cTn>
                                        <p:tgtEl>
                                          <p:spTgt spid="34"/>
                                        </p:tgtEl>
                                        <p:attrNameLst>
                                          <p:attrName>style.visibility</p:attrName>
                                        </p:attrNameLst>
                                      </p:cBhvr>
                                      <p:to>
                                        <p:strVal val="visible"/>
                                      </p:to>
                                    </p:set>
                                  </p:childTnLst>
                                </p:cTn>
                              </p:par>
                            </p:childTnLst>
                          </p:cTn>
                        </p:par>
                        <p:par>
                          <p:cTn id="78" fill="hold">
                            <p:stCondLst>
                              <p:cond delay="24000"/>
                            </p:stCondLst>
                            <p:childTnLst>
                              <p:par>
                                <p:cTn id="79" presetID="1" presetClass="entr" presetSubtype="0" fill="hold" grpId="0" nodeType="afterEffect">
                                  <p:stCondLst>
                                    <p:cond delay="1000"/>
                                  </p:stCondLst>
                                  <p:childTnLst>
                                    <p:set>
                                      <p:cBhvr>
                                        <p:cTn id="80" dur="1" fill="hold">
                                          <p:stCondLst>
                                            <p:cond delay="0"/>
                                          </p:stCondLst>
                                        </p:cTn>
                                        <p:tgtEl>
                                          <p:spTgt spid="35"/>
                                        </p:tgtEl>
                                        <p:attrNameLst>
                                          <p:attrName>style.visibility</p:attrName>
                                        </p:attrNameLst>
                                      </p:cBhvr>
                                      <p:to>
                                        <p:strVal val="visible"/>
                                      </p:to>
                                    </p:set>
                                  </p:childTnLst>
                                </p:cTn>
                              </p:par>
                            </p:childTnLst>
                          </p:cTn>
                        </p:par>
                        <p:par>
                          <p:cTn id="81" fill="hold">
                            <p:stCondLst>
                              <p:cond delay="25000"/>
                            </p:stCondLst>
                            <p:childTnLst>
                              <p:par>
                                <p:cTn id="82" presetID="1" presetClass="entr" presetSubtype="0" fill="hold" grpId="0" nodeType="afterEffect">
                                  <p:stCondLst>
                                    <p:cond delay="1000"/>
                                  </p:stCondLst>
                                  <p:childTnLst>
                                    <p:set>
                                      <p:cBhvr>
                                        <p:cTn id="83" dur="1" fill="hold">
                                          <p:stCondLst>
                                            <p:cond delay="0"/>
                                          </p:stCondLst>
                                        </p:cTn>
                                        <p:tgtEl>
                                          <p:spTgt spid="36"/>
                                        </p:tgtEl>
                                        <p:attrNameLst>
                                          <p:attrName>style.visibility</p:attrName>
                                        </p:attrNameLst>
                                      </p:cBhvr>
                                      <p:to>
                                        <p:strVal val="visible"/>
                                      </p:to>
                                    </p:set>
                                  </p:childTnLst>
                                </p:cTn>
                              </p:par>
                            </p:childTnLst>
                          </p:cTn>
                        </p:par>
                        <p:par>
                          <p:cTn id="84" fill="hold">
                            <p:stCondLst>
                              <p:cond delay="26000"/>
                            </p:stCondLst>
                            <p:childTnLst>
                              <p:par>
                                <p:cTn id="85" presetID="1" presetClass="entr" presetSubtype="0" fill="hold" grpId="0" nodeType="afterEffect">
                                  <p:stCondLst>
                                    <p:cond delay="1000"/>
                                  </p:stCondLst>
                                  <p:childTnLst>
                                    <p:set>
                                      <p:cBhvr>
                                        <p:cTn id="86" dur="1" fill="hold">
                                          <p:stCondLst>
                                            <p:cond delay="0"/>
                                          </p:stCondLst>
                                        </p:cTn>
                                        <p:tgtEl>
                                          <p:spTgt spid="37"/>
                                        </p:tgtEl>
                                        <p:attrNameLst>
                                          <p:attrName>style.visibility</p:attrName>
                                        </p:attrNameLst>
                                      </p:cBhvr>
                                      <p:to>
                                        <p:strVal val="visible"/>
                                      </p:to>
                                    </p:set>
                                  </p:childTnLst>
                                </p:cTn>
                              </p:par>
                            </p:childTnLst>
                          </p:cTn>
                        </p:par>
                        <p:par>
                          <p:cTn id="87" fill="hold">
                            <p:stCondLst>
                              <p:cond delay="27000"/>
                            </p:stCondLst>
                            <p:childTnLst>
                              <p:par>
                                <p:cTn id="88" presetID="1" presetClass="entr" presetSubtype="0" fill="hold" grpId="0" nodeType="afterEffect">
                                  <p:stCondLst>
                                    <p:cond delay="1000"/>
                                  </p:stCondLst>
                                  <p:childTnLst>
                                    <p:set>
                                      <p:cBhvr>
                                        <p:cTn id="89" dur="1" fill="hold">
                                          <p:stCondLst>
                                            <p:cond delay="0"/>
                                          </p:stCondLst>
                                        </p:cTn>
                                        <p:tgtEl>
                                          <p:spTgt spid="38"/>
                                        </p:tgtEl>
                                        <p:attrNameLst>
                                          <p:attrName>style.visibility</p:attrName>
                                        </p:attrNameLst>
                                      </p:cBhvr>
                                      <p:to>
                                        <p:strVal val="visible"/>
                                      </p:to>
                                    </p:set>
                                  </p:childTnLst>
                                </p:cTn>
                              </p:par>
                            </p:childTnLst>
                          </p:cTn>
                        </p:par>
                        <p:par>
                          <p:cTn id="90" fill="hold">
                            <p:stCondLst>
                              <p:cond delay="28000"/>
                            </p:stCondLst>
                            <p:childTnLst>
                              <p:par>
                                <p:cTn id="91" presetID="1" presetClass="entr" presetSubtype="0" fill="hold" grpId="0" nodeType="afterEffect">
                                  <p:stCondLst>
                                    <p:cond delay="1000"/>
                                  </p:stCondLst>
                                  <p:childTnLst>
                                    <p:set>
                                      <p:cBhvr>
                                        <p:cTn id="92" dur="1" fill="hold">
                                          <p:stCondLst>
                                            <p:cond delay="0"/>
                                          </p:stCondLst>
                                        </p:cTn>
                                        <p:tgtEl>
                                          <p:spTgt spid="39"/>
                                        </p:tgtEl>
                                        <p:attrNameLst>
                                          <p:attrName>style.visibility</p:attrName>
                                        </p:attrNameLst>
                                      </p:cBhvr>
                                      <p:to>
                                        <p:strVal val="visible"/>
                                      </p:to>
                                    </p:set>
                                  </p:childTnLst>
                                </p:cTn>
                              </p:par>
                            </p:childTnLst>
                          </p:cTn>
                        </p:par>
                        <p:par>
                          <p:cTn id="93" fill="hold">
                            <p:stCondLst>
                              <p:cond delay="29000"/>
                            </p:stCondLst>
                            <p:childTnLst>
                              <p:par>
                                <p:cTn id="94" presetID="1" presetClass="entr" presetSubtype="0" fill="hold" grpId="0" nodeType="afterEffect">
                                  <p:stCondLst>
                                    <p:cond delay="1000"/>
                                  </p:stCondLst>
                                  <p:childTnLst>
                                    <p:set>
                                      <p:cBhvr>
                                        <p:cTn id="95" dur="1" fill="hold">
                                          <p:stCondLst>
                                            <p:cond delay="0"/>
                                          </p:stCondLst>
                                        </p:cTn>
                                        <p:tgtEl>
                                          <p:spTgt spid="40"/>
                                        </p:tgtEl>
                                        <p:attrNameLst>
                                          <p:attrName>style.visibility</p:attrName>
                                        </p:attrNameLst>
                                      </p:cBhvr>
                                      <p:to>
                                        <p:strVal val="visible"/>
                                      </p:to>
                                    </p:set>
                                  </p:childTnLst>
                                </p:cTn>
                              </p:par>
                            </p:childTnLst>
                          </p:cTn>
                        </p:par>
                        <p:par>
                          <p:cTn id="96" fill="hold">
                            <p:stCondLst>
                              <p:cond delay="30000"/>
                            </p:stCondLst>
                            <p:childTnLst>
                              <p:par>
                                <p:cTn id="97" presetID="1" presetClass="entr" presetSubtype="0" fill="hold" grpId="0" nodeType="afterEffect">
                                  <p:stCondLst>
                                    <p:cond delay="1000"/>
                                  </p:stCondLst>
                                  <p:childTnLst>
                                    <p:set>
                                      <p:cBhvr>
                                        <p:cTn id="98" dur="1" fill="hold">
                                          <p:stCondLst>
                                            <p:cond delay="0"/>
                                          </p:stCondLst>
                                        </p:cTn>
                                        <p:tgtEl>
                                          <p:spTgt spid="41"/>
                                        </p:tgtEl>
                                        <p:attrNameLst>
                                          <p:attrName>style.visibility</p:attrName>
                                        </p:attrNameLst>
                                      </p:cBhvr>
                                      <p:to>
                                        <p:strVal val="visible"/>
                                      </p:to>
                                    </p:set>
                                  </p:childTnLst>
                                </p:cTn>
                              </p:par>
                            </p:childTnLst>
                          </p:cTn>
                        </p:par>
                        <p:par>
                          <p:cTn id="99" fill="hold">
                            <p:stCondLst>
                              <p:cond delay="31000"/>
                            </p:stCondLst>
                            <p:childTnLst>
                              <p:par>
                                <p:cTn id="100" presetID="1" presetClass="entr" presetSubtype="0" fill="hold" grpId="0" nodeType="afterEffect">
                                  <p:stCondLst>
                                    <p:cond delay="1000"/>
                                  </p:stCondLst>
                                  <p:childTnLst>
                                    <p:set>
                                      <p:cBhvr>
                                        <p:cTn id="101" dur="1" fill="hold">
                                          <p:stCondLst>
                                            <p:cond delay="0"/>
                                          </p:stCondLst>
                                        </p:cTn>
                                        <p:tgtEl>
                                          <p:spTgt spid="42"/>
                                        </p:tgtEl>
                                        <p:attrNameLst>
                                          <p:attrName>style.visibility</p:attrName>
                                        </p:attrNameLst>
                                      </p:cBhvr>
                                      <p:to>
                                        <p:strVal val="visible"/>
                                      </p:to>
                                    </p:set>
                                  </p:childTnLst>
                                </p:cTn>
                              </p:par>
                            </p:childTnLst>
                          </p:cTn>
                        </p:par>
                        <p:par>
                          <p:cTn id="102" fill="hold">
                            <p:stCondLst>
                              <p:cond delay="32000"/>
                            </p:stCondLst>
                            <p:childTnLst>
                              <p:par>
                                <p:cTn id="103" presetID="1" presetClass="entr" presetSubtype="0" fill="hold" grpId="0" nodeType="afterEffect">
                                  <p:stCondLst>
                                    <p:cond delay="1000"/>
                                  </p:stCondLst>
                                  <p:childTnLst>
                                    <p:set>
                                      <p:cBhvr>
                                        <p:cTn id="10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1670</Words>
  <Application>Microsoft Office PowerPoint</Application>
  <PresentationFormat>On-screen Show (4:3)</PresentationFormat>
  <Paragraphs>224</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Next steps for Early Intervention and Prevention Programme</vt:lpstr>
      <vt:lpstr>‘Two Nations divided by a common language’  (but share a common Ambition)</vt:lpstr>
      <vt:lpstr> ‘When you need to innovate, you need collaboration.’ Marissa Mayer  </vt:lpstr>
      <vt:lpstr>Slide 18</vt:lpstr>
    </vt:vector>
  </TitlesOfParts>
  <Company>Public Health Wales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between SWP and PHW; understanding the police response to vulnerability</dc:title>
  <dc:creator>Katharine Ford</dc:creator>
  <cp:lastModifiedBy>Christopher Davies</cp:lastModifiedBy>
  <cp:revision>126</cp:revision>
  <dcterms:created xsi:type="dcterms:W3CDTF">2017-01-23T17:08:21Z</dcterms:created>
  <dcterms:modified xsi:type="dcterms:W3CDTF">2017-02-27T16:16:48Z</dcterms:modified>
</cp:coreProperties>
</file>