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4" r:id="rId9"/>
    <p:sldId id="262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5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0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6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4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8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4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1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2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DB12-D9BC-4A81-A062-065C41DD1DDB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BB7D-A317-4342-9B28-0828E4C15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cus.Longley@southwales.ac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92" y="212644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purpose of research is to change the world, not just to understand 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69729"/>
            <a:ext cx="7772400" cy="1655762"/>
          </a:xfrm>
        </p:spPr>
        <p:txBody>
          <a:bodyPr>
            <a:normAutofit/>
          </a:bodyPr>
          <a:lstStyle/>
          <a:p>
            <a:r>
              <a:rPr lang="en-GB" dirty="0"/>
              <a:t>Marcus Longley</a:t>
            </a:r>
          </a:p>
          <a:p>
            <a:r>
              <a:rPr lang="en-GB" sz="1700" dirty="0"/>
              <a:t>Professor of Applied Health Policy</a:t>
            </a:r>
          </a:p>
          <a:p>
            <a:r>
              <a:rPr lang="en-GB" sz="1700" dirty="0"/>
              <a:t>Director of the Welsh Institute for Health and Social Care, University of South Wales</a:t>
            </a:r>
          </a:p>
          <a:p>
            <a:r>
              <a:rPr lang="en-GB" sz="1700" dirty="0"/>
              <a:t>Vice Chair, Cardiff and Vale University Health Board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" y="125321"/>
            <a:ext cx="3496673" cy="147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handy hints, if you want to make an impact…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Answer the right question</a:t>
            </a:r>
          </a:p>
          <a:p>
            <a:pPr lvl="1"/>
            <a:r>
              <a:rPr lang="en-GB" dirty="0"/>
              <a:t>Think about the issue from stakeholders’ perspectives</a:t>
            </a:r>
          </a:p>
          <a:p>
            <a:pPr lvl="1"/>
            <a:r>
              <a:rPr lang="en-GB" dirty="0"/>
              <a:t>Focus on the purpose of the research</a:t>
            </a:r>
          </a:p>
          <a:p>
            <a:r>
              <a:rPr lang="en-GB" dirty="0"/>
              <a:t>Focus on ‘good enough’</a:t>
            </a:r>
          </a:p>
          <a:p>
            <a:pPr lvl="1"/>
            <a:r>
              <a:rPr lang="en-GB" dirty="0"/>
              <a:t>Understand the ‘burden of proof’</a:t>
            </a:r>
          </a:p>
          <a:p>
            <a:pPr lvl="1"/>
            <a:r>
              <a:rPr lang="en-GB" dirty="0"/>
              <a:t>Be timely</a:t>
            </a:r>
          </a:p>
          <a:p>
            <a:pPr lvl="1"/>
            <a:r>
              <a:rPr lang="en-GB" dirty="0"/>
              <a:t>Take people with you</a:t>
            </a:r>
          </a:p>
          <a:p>
            <a:r>
              <a:rPr lang="en-GB" dirty="0"/>
              <a:t>Communicate effectively</a:t>
            </a:r>
          </a:p>
          <a:p>
            <a:pPr lvl="1"/>
            <a:r>
              <a:rPr lang="en-GB" dirty="0"/>
              <a:t>Horses for courses</a:t>
            </a:r>
          </a:p>
          <a:p>
            <a:pPr lvl="1"/>
            <a:r>
              <a:rPr lang="en-GB" dirty="0"/>
              <a:t>Answer the questions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6330">
            <a:off x="7423172" y="2790165"/>
            <a:ext cx="1529771" cy="2160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0904">
            <a:off x="5685684" y="2984078"/>
            <a:ext cx="1395883" cy="1979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788" y="4542089"/>
            <a:ext cx="1528974" cy="216056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96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042">
            <a:off x="7430386" y="2804358"/>
            <a:ext cx="1598255" cy="226235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</a:t>
            </a:r>
            <a:r>
              <a:rPr lang="en-GB" u="sng" dirty="0"/>
              <a:t>don’t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GB" dirty="0"/>
              <a:t>Rehearse the problems and say nothing about the solutions</a:t>
            </a:r>
          </a:p>
          <a:p>
            <a:r>
              <a:rPr lang="en-GB" dirty="0"/>
              <a:t>Give broad-brush solutions with no regard to practicality</a:t>
            </a:r>
          </a:p>
          <a:p>
            <a:r>
              <a:rPr lang="en-GB" dirty="0"/>
              <a:t>Give too many recommendations</a:t>
            </a:r>
          </a:p>
          <a:p>
            <a:endParaRPr lang="en-GB" i="1" dirty="0"/>
          </a:p>
          <a:p>
            <a:endParaRPr lang="en-GB" dirty="0"/>
          </a:p>
          <a:p>
            <a:r>
              <a:rPr lang="en-GB" dirty="0"/>
              <a:t>In other words, avoid </a:t>
            </a:r>
            <a:r>
              <a:rPr lang="en-GB" dirty="0">
                <a:solidFill>
                  <a:srgbClr val="FF0000"/>
                </a:solidFill>
              </a:rPr>
              <a:t>analysis/paralysis</a:t>
            </a:r>
            <a:r>
              <a:rPr lang="en-GB" dirty="0"/>
              <a:t>,</a:t>
            </a:r>
            <a:r>
              <a:rPr lang="en-GB" dirty="0">
                <a:solidFill>
                  <a:srgbClr val="FF0000"/>
                </a:solidFill>
              </a:rPr>
              <a:t> platitude </a:t>
            </a:r>
            <a:r>
              <a:rPr lang="en-GB" dirty="0"/>
              <a:t>and</a:t>
            </a:r>
            <a:r>
              <a:rPr lang="en-GB" dirty="0">
                <a:solidFill>
                  <a:srgbClr val="FF0000"/>
                </a:solidFill>
              </a:rPr>
              <a:t> teaching grandma to suck eggs</a:t>
            </a:r>
            <a:r>
              <a:rPr lang="en-GB" dirty="0"/>
              <a:t>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09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chemeClr val="bg2">
                    <a:lumMod val="75000"/>
                  </a:schemeClr>
                </a:solidFill>
              </a:rPr>
              <a:t>Why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chemeClr val="bg2">
                    <a:lumMod val="75000"/>
                  </a:schemeClr>
                </a:solidFill>
              </a:rPr>
              <a:t>What determines impact?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Future direction?</a:t>
            </a:r>
          </a:p>
          <a:p>
            <a:pPr marL="514350" indent="-514350">
              <a:buFont typeface="+mj-lt"/>
              <a:buAutoNum type="arabicPeriod"/>
            </a:pP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52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1421">
            <a:off x="6778656" y="348418"/>
            <a:ext cx="1989413" cy="281947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the stakeholders need to contribute to:</a:t>
            </a:r>
          </a:p>
          <a:p>
            <a:pPr lvl="1"/>
            <a:r>
              <a:rPr lang="en-GB" dirty="0"/>
              <a:t>Setting the priorities</a:t>
            </a:r>
          </a:p>
          <a:p>
            <a:pPr lvl="1"/>
            <a:r>
              <a:rPr lang="en-GB" dirty="0"/>
              <a:t>Agreeing the questions</a:t>
            </a:r>
          </a:p>
          <a:p>
            <a:pPr lvl="1"/>
            <a:r>
              <a:rPr lang="en-GB" dirty="0"/>
              <a:t>Contributing the data</a:t>
            </a:r>
          </a:p>
          <a:p>
            <a:pPr lvl="1"/>
            <a:r>
              <a:rPr lang="en-GB" dirty="0"/>
              <a:t>Using the results</a:t>
            </a:r>
          </a:p>
          <a:p>
            <a:r>
              <a:rPr lang="en-GB" dirty="0"/>
              <a:t>The research community needs to own this</a:t>
            </a:r>
          </a:p>
          <a:p>
            <a:r>
              <a:rPr lang="en-GB" dirty="0"/>
              <a:t>We’ve already got quite an infrastructure – use it</a:t>
            </a:r>
          </a:p>
          <a:p>
            <a:pPr lvl="1"/>
            <a:r>
              <a:rPr lang="en-GB" dirty="0"/>
              <a:t>Significant research expenditure</a:t>
            </a:r>
          </a:p>
          <a:p>
            <a:pPr lvl="1"/>
            <a:r>
              <a:rPr lang="en-GB" dirty="0"/>
              <a:t>Significant help (NICE, AWMSG, PHW, Royal Colleges, Think Tanks, Third Sector, WAO, Inspectorates…)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6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quite so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Asking the right question is hard</a:t>
            </a:r>
          </a:p>
          <a:p>
            <a:pPr lvl="1"/>
            <a:r>
              <a:rPr lang="en-GB" dirty="0"/>
              <a:t>Honesty and mutual understanding; multiple stakeholders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Being quick, relevant </a:t>
            </a:r>
            <a:r>
              <a:rPr lang="en-GB" u="sng" dirty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robust isn’t easy</a:t>
            </a:r>
          </a:p>
          <a:p>
            <a:pPr lvl="1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Reliable evidence is really hard to gather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You seldom get a simple answer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Limited evidence, context,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caveats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and nuance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Academic needs can conflict with the real world</a:t>
            </a:r>
          </a:p>
          <a:p>
            <a:pPr lvl="1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Conflicting priorities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urgent usually trumps the important</a:t>
            </a:r>
          </a:p>
          <a:p>
            <a:r>
              <a:rPr lang="en-GB" dirty="0">
                <a:solidFill>
                  <a:srgbClr val="7030A0"/>
                </a:solidFill>
              </a:rPr>
              <a:t>We have varied and complex perspectives on The Truth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4260">
            <a:off x="183515" y="4222235"/>
            <a:ext cx="1706550" cy="241492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there are things we can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Expect policy to be tested by research</a:t>
            </a:r>
          </a:p>
          <a:p>
            <a:r>
              <a:rPr lang="en-GB" dirty="0"/>
              <a:t>Get researchers closer to the stakeholders</a:t>
            </a:r>
          </a:p>
          <a:p>
            <a:r>
              <a:rPr lang="en-GB" dirty="0"/>
              <a:t>Design in evaluation from the start</a:t>
            </a:r>
          </a:p>
          <a:p>
            <a:r>
              <a:rPr lang="en-GB" dirty="0"/>
              <a:t>Prove the utility of research to the stakeholders</a:t>
            </a:r>
          </a:p>
          <a:p>
            <a:r>
              <a:rPr lang="en-GB" dirty="0"/>
              <a:t>Build a more evidence-based culture</a:t>
            </a:r>
          </a:p>
          <a:p>
            <a:pPr lvl="1"/>
            <a:r>
              <a:rPr lang="en-GB" dirty="0"/>
              <a:t>Appreciate, participate and lead research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Appreciate, contribute, lead</a:t>
            </a:r>
          </a:p>
        </p:txBody>
      </p:sp>
      <p:sp>
        <p:nvSpPr>
          <p:cNvPr id="4" name="Oval 3"/>
          <p:cNvSpPr/>
          <p:nvPr/>
        </p:nvSpPr>
        <p:spPr>
          <a:xfrm>
            <a:off x="2200275" y="1600201"/>
            <a:ext cx="4572000" cy="45624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905250" y="3343275"/>
            <a:ext cx="1162050" cy="10763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419600" y="3752850"/>
            <a:ext cx="152400" cy="17430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81300" y="2163068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100% of staff </a:t>
            </a:r>
            <a:r>
              <a:rPr lang="en-GB" u="sng" dirty="0"/>
              <a:t>appreciate</a:t>
            </a:r>
            <a:r>
              <a:rPr lang="en-GB" dirty="0"/>
              <a:t> why research matters, </a:t>
            </a:r>
          </a:p>
          <a:p>
            <a:pPr algn="ctr"/>
            <a:r>
              <a:rPr lang="en-GB" dirty="0"/>
              <a:t>and want the evidence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350" y="3496270"/>
            <a:ext cx="2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c10% of staff </a:t>
            </a:r>
            <a:r>
              <a:rPr lang="en-GB" u="sng" dirty="0"/>
              <a:t>do</a:t>
            </a:r>
            <a:r>
              <a:rPr lang="en-GB" dirty="0"/>
              <a:t> research, as part of their job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99" y="449580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1% </a:t>
            </a:r>
            <a:r>
              <a:rPr lang="en-GB" u="sng" dirty="0"/>
              <a:t>lead</a:t>
            </a:r>
            <a:r>
              <a:rPr lang="en-GB" dirty="0"/>
              <a:t> research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05025" y="3927157"/>
            <a:ext cx="2162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  <a:endCxn id="6" idx="6"/>
          </p:cNvCxnSpPr>
          <p:nvPr/>
        </p:nvCxnSpPr>
        <p:spPr>
          <a:xfrm flipH="1" flipV="1">
            <a:off x="4572000" y="3840004"/>
            <a:ext cx="2165299" cy="840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4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marcus.Longley@southwales.ac.uk</a:t>
            </a:r>
            <a:endParaRPr lang="en-GB" dirty="0"/>
          </a:p>
          <a:p>
            <a:r>
              <a:rPr lang="en-GB" dirty="0"/>
              <a:t>01443 483070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Why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determines impact?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Future direction?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With a few examples…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30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By ‘research’ in this context I mean…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The generation and dissemination of new knowledge…</a:t>
            </a:r>
          </a:p>
          <a:p>
            <a:r>
              <a:rPr lang="en-GB" dirty="0">
                <a:solidFill>
                  <a:srgbClr val="FF0000"/>
                </a:solidFill>
              </a:rPr>
              <a:t>… relevant to current issues…</a:t>
            </a:r>
          </a:p>
          <a:p>
            <a:r>
              <a:rPr lang="en-GB" dirty="0">
                <a:solidFill>
                  <a:srgbClr val="FF0000"/>
                </a:solidFill>
              </a:rPr>
              <a:t>… capable of being used</a:t>
            </a:r>
          </a:p>
          <a:p>
            <a:endParaRPr lang="en-GB" dirty="0"/>
          </a:p>
          <a:p>
            <a:r>
              <a:rPr lang="en-GB" dirty="0"/>
              <a:t>Of good enough quality: </a:t>
            </a:r>
          </a:p>
          <a:p>
            <a:pPr lvl="1"/>
            <a:r>
              <a:rPr lang="en-GB" dirty="0"/>
              <a:t>reliable, valid, trustworthy…</a:t>
            </a:r>
          </a:p>
          <a:p>
            <a:r>
              <a:rPr lang="en-GB" dirty="0"/>
              <a:t>Using whatever methods are appropriate:</a:t>
            </a:r>
          </a:p>
          <a:p>
            <a:pPr lvl="1"/>
            <a:r>
              <a:rPr lang="en-GB" dirty="0"/>
              <a:t>quantitative, qualitative, mixed; exploratory, deliberative, evaluative, synthetic…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Why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chemeClr val="bg2">
                    <a:lumMod val="75000"/>
                  </a:schemeClr>
                </a:solidFill>
              </a:rPr>
              <a:t>What determines impact?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chemeClr val="bg2">
                    <a:lumMod val="75000"/>
                  </a:schemeClr>
                </a:solidFill>
              </a:rPr>
              <a:t>Future direction?</a:t>
            </a:r>
          </a:p>
          <a:p>
            <a:pPr marL="514350" indent="-514350">
              <a:buFont typeface="+mj-lt"/>
              <a:buAutoNum type="arabicPeriod"/>
            </a:pP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16" y="65330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9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research?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Because we don’t yet know how to:</a:t>
            </a:r>
          </a:p>
          <a:p>
            <a:r>
              <a:rPr lang="en-GB" dirty="0">
                <a:solidFill>
                  <a:srgbClr val="FF0000"/>
                </a:solidFill>
              </a:rPr>
              <a:t>Concentrate on outcomes</a:t>
            </a:r>
          </a:p>
          <a:p>
            <a:r>
              <a:rPr lang="en-GB" dirty="0">
                <a:solidFill>
                  <a:srgbClr val="FF0000"/>
                </a:solidFill>
              </a:rPr>
              <a:t>Remodel care</a:t>
            </a:r>
          </a:p>
          <a:p>
            <a:r>
              <a:rPr lang="en-GB" dirty="0">
                <a:solidFill>
                  <a:srgbClr val="FF0000"/>
                </a:solidFill>
              </a:rPr>
              <a:t>Make change happen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In broad terms, we often know </a:t>
            </a:r>
            <a:r>
              <a:rPr lang="en-GB" dirty="0">
                <a:solidFill>
                  <a:srgbClr val="FF0000"/>
                </a:solidFill>
              </a:rPr>
              <a:t>WHAT </a:t>
            </a:r>
            <a:r>
              <a:rPr lang="en-GB" dirty="0"/>
              <a:t>to do, the challenge is </a:t>
            </a:r>
            <a:r>
              <a:rPr lang="en-GB" dirty="0">
                <a:solidFill>
                  <a:srgbClr val="FF0000"/>
                </a:solidFill>
              </a:rPr>
              <a:t>HOW</a:t>
            </a:r>
            <a:r>
              <a:rPr lang="en-GB" dirty="0"/>
              <a:t> to do it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57">
            <a:off x="7627476" y="144120"/>
            <a:ext cx="1346865" cy="1908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we want to have a significant and sustained impact on our health, we should tackle ACEs.  This is a big challenge. Therefore we need to:</a:t>
            </a:r>
          </a:p>
          <a:p>
            <a:r>
              <a:rPr lang="en-GB" i="1" dirty="0">
                <a:solidFill>
                  <a:srgbClr val="002060"/>
                </a:solidFill>
              </a:rPr>
              <a:t>Concentrate on outcomes</a:t>
            </a:r>
          </a:p>
          <a:p>
            <a:r>
              <a:rPr lang="en-GB" b="1" dirty="0">
                <a:solidFill>
                  <a:srgbClr val="FF0000"/>
                </a:solidFill>
              </a:rPr>
              <a:t>Research can </a:t>
            </a:r>
            <a:r>
              <a:rPr lang="en-GB" dirty="0">
                <a:solidFill>
                  <a:srgbClr val="FF0000"/>
                </a:solidFill>
              </a:rPr>
              <a:t>highlight relative risks and benefits</a:t>
            </a:r>
          </a:p>
          <a:p>
            <a:r>
              <a:rPr lang="en-GB" i="1" dirty="0">
                <a:solidFill>
                  <a:srgbClr val="002060"/>
                </a:solidFill>
              </a:rPr>
              <a:t>Remodel care</a:t>
            </a:r>
          </a:p>
          <a:p>
            <a:r>
              <a:rPr lang="en-GB" b="1" dirty="0">
                <a:solidFill>
                  <a:srgbClr val="FF0000"/>
                </a:solidFill>
              </a:rPr>
              <a:t>Research can </a:t>
            </a:r>
            <a:r>
              <a:rPr lang="en-GB" dirty="0">
                <a:solidFill>
                  <a:srgbClr val="FF0000"/>
                </a:solidFill>
              </a:rPr>
              <a:t>test the alternatives</a:t>
            </a:r>
          </a:p>
          <a:p>
            <a:r>
              <a:rPr lang="en-GB" i="1" dirty="0">
                <a:solidFill>
                  <a:srgbClr val="002060"/>
                </a:solidFill>
              </a:rPr>
              <a:t>Make change happen</a:t>
            </a:r>
          </a:p>
          <a:p>
            <a:r>
              <a:rPr lang="en-GB" b="1" dirty="0">
                <a:solidFill>
                  <a:srgbClr val="FF0000"/>
                </a:solidFill>
              </a:rPr>
              <a:t>Research can </a:t>
            </a:r>
            <a:r>
              <a:rPr lang="en-GB" dirty="0">
                <a:solidFill>
                  <a:srgbClr val="FF0000"/>
                </a:solidFill>
              </a:rPr>
              <a:t>sharpen our tools and motivate us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5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406" y="3247594"/>
            <a:ext cx="7886700" cy="2852737"/>
          </a:xfrm>
        </p:spPr>
        <p:txBody>
          <a:bodyPr>
            <a:noAutofit/>
          </a:bodyPr>
          <a:lstStyle/>
          <a:p>
            <a:r>
              <a:rPr lang="en-GB" sz="4400" i="1" dirty="0"/>
              <a:t>NB for the purposes of this talk, research is…</a:t>
            </a:r>
            <a:br>
              <a:rPr lang="en-GB" sz="4400" dirty="0">
                <a:solidFill>
                  <a:srgbClr val="FF0000"/>
                </a:solidFill>
              </a:rPr>
            </a:br>
            <a:br>
              <a:rPr lang="en-GB" sz="4400" dirty="0">
                <a:solidFill>
                  <a:srgbClr val="FF0000"/>
                </a:solidFill>
              </a:rPr>
            </a:br>
            <a:r>
              <a:rPr lang="en-GB" sz="4400" dirty="0">
                <a:solidFill>
                  <a:srgbClr val="FF0000"/>
                </a:solidFill>
              </a:rPr>
              <a:t>The generation and dissemination of new knowledge, relevant to current issues, and capable of being used</a:t>
            </a:r>
            <a:br>
              <a:rPr lang="en-GB" sz="4400" dirty="0">
                <a:solidFill>
                  <a:srgbClr val="FF0000"/>
                </a:solidFill>
              </a:rPr>
            </a:br>
            <a:endParaRPr lang="en-GB" sz="4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2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chemeClr val="bg2">
                    <a:lumMod val="75000"/>
                  </a:schemeClr>
                </a:solidFill>
              </a:rPr>
              <a:t>Why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What determines impact?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chemeClr val="bg2">
                    <a:lumMod val="75000"/>
                  </a:schemeClr>
                </a:solidFill>
              </a:rPr>
              <a:t>Future direction?</a:t>
            </a:r>
          </a:p>
          <a:p>
            <a:pPr marL="514350" indent="-514350">
              <a:buFont typeface="+mj-lt"/>
              <a:buAutoNum type="arabicPeriod"/>
            </a:pPr>
            <a:endParaRPr lang="en-GB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6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research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Politicians*</a:t>
            </a:r>
          </a:p>
          <a:p>
            <a:pPr marL="0" indent="0">
              <a:buNone/>
            </a:pPr>
            <a:r>
              <a:rPr lang="en-GB" dirty="0"/>
              <a:t>Policy makers*</a:t>
            </a:r>
          </a:p>
          <a:p>
            <a:pPr marL="0" indent="0">
              <a:buNone/>
            </a:pPr>
            <a:r>
              <a:rPr lang="en-GB" dirty="0"/>
              <a:t>Managers*</a:t>
            </a:r>
          </a:p>
          <a:p>
            <a:pPr marL="0" indent="0">
              <a:buNone/>
            </a:pPr>
            <a:r>
              <a:rPr lang="en-GB" dirty="0"/>
              <a:t>Practitioners*</a:t>
            </a:r>
          </a:p>
          <a:p>
            <a:pPr marL="0" indent="0">
              <a:buNone/>
            </a:pPr>
            <a:r>
              <a:rPr lang="en-GB" dirty="0"/>
              <a:t>Clients/patients</a:t>
            </a:r>
          </a:p>
          <a:p>
            <a:pPr marL="0" indent="0">
              <a:buNone/>
            </a:pPr>
            <a:r>
              <a:rPr lang="en-GB" dirty="0"/>
              <a:t>Public 					</a:t>
            </a:r>
            <a:r>
              <a:rPr lang="en-GB" sz="1600" dirty="0"/>
              <a:t>*in all relevant sectors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0880" y="2437659"/>
            <a:ext cx="3950569" cy="1754326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Concentrate on outcomes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Remodel care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Make change happen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5136616"/>
            <a:ext cx="8020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Therefore…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research needs to recognise the needs of each stakeholder, and address them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57139" y="3084844"/>
            <a:ext cx="1656677" cy="2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3666" y="2076258"/>
            <a:ext cx="0" cy="361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84264" y="2577984"/>
            <a:ext cx="1129552" cy="3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14136" y="3597215"/>
            <a:ext cx="1199680" cy="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47049" y="4079756"/>
            <a:ext cx="966767" cy="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53665" y="4191986"/>
            <a:ext cx="1" cy="483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644203" y="2076226"/>
            <a:ext cx="1809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44203" y="4675814"/>
            <a:ext cx="1809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16" y="6380648"/>
            <a:ext cx="1128416" cy="4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623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The purpose of research is to change the world, not just to understand it</vt:lpstr>
      <vt:lpstr>Three Questions</vt:lpstr>
      <vt:lpstr>By ‘research’ in this context I mean… </vt:lpstr>
      <vt:lpstr>Three Questions</vt:lpstr>
      <vt:lpstr>Why research?</vt:lpstr>
      <vt:lpstr>For example…</vt:lpstr>
      <vt:lpstr>NB for the purposes of this talk, research is…  The generation and dissemination of new knowledge, relevant to current issues, and capable of being used </vt:lpstr>
      <vt:lpstr>Three Questions</vt:lpstr>
      <vt:lpstr>Who is research for?</vt:lpstr>
      <vt:lpstr>Some handy hints, if you want to make an impact…</vt:lpstr>
      <vt:lpstr>Please don’t…</vt:lpstr>
      <vt:lpstr>Three Questions</vt:lpstr>
      <vt:lpstr>Simple…</vt:lpstr>
      <vt:lpstr>Not quite so simple</vt:lpstr>
      <vt:lpstr>But there are things we can do…</vt:lpstr>
      <vt:lpstr>Appreciate, contribute, lead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Longley</dc:creator>
  <cp:lastModifiedBy>Marcus Longley</cp:lastModifiedBy>
  <cp:revision>23</cp:revision>
  <dcterms:created xsi:type="dcterms:W3CDTF">2017-02-03T08:57:54Z</dcterms:created>
  <dcterms:modified xsi:type="dcterms:W3CDTF">2017-02-06T09:53:06Z</dcterms:modified>
</cp:coreProperties>
</file>